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62" r:id="rId3"/>
    <p:sldId id="263" r:id="rId4"/>
    <p:sldId id="264" r:id="rId5"/>
    <p:sldId id="265" r:id="rId6"/>
    <p:sldId id="266" r:id="rId7"/>
    <p:sldId id="270" r:id="rId8"/>
    <p:sldId id="268" r:id="rId9"/>
    <p:sldId id="267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786874" cy="5072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МОБУ гимназия №5 им. Героя Советского Союза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</a:rPr>
              <a:t>Туренко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Е.Г.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Медиация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разрешение конфликта без поиска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виноватых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300" dirty="0" smtClean="0">
                <a:solidFill>
                  <a:schemeClr val="bg2">
                    <a:lumMod val="50000"/>
                  </a:schemeClr>
                </a:solidFill>
              </a:rPr>
              <a:t>Руководитель СШМ педагог-психолог Третьякова Л.В. </a:t>
            </a: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5400" dirty="0"/>
          </a:p>
        </p:txBody>
      </p:sp>
      <p:pic>
        <p:nvPicPr>
          <p:cNvPr id="5" name="Рисунок 4" descr="C:\Users\учитель\Desktop\58-600x3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86058"/>
            <a:ext cx="4071966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Иными словами</a:t>
            </a:r>
            <a:r>
              <a:rPr lang="ru-RU" sz="4400" smtClean="0"/>
              <a:t>, </a:t>
            </a:r>
          </a:p>
          <a:p>
            <a:pPr algn="ctr">
              <a:buNone/>
            </a:pPr>
            <a:r>
              <a:rPr lang="ru-RU" sz="4400" smtClean="0"/>
              <a:t> </a:t>
            </a:r>
            <a:r>
              <a:rPr lang="ru-RU" sz="4400" b="1" i="1" dirty="0" smtClean="0">
                <a:solidFill>
                  <a:srgbClr val="0070C0"/>
                </a:solidFill>
              </a:rPr>
              <a:t>м е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д</a:t>
            </a:r>
            <a:r>
              <a:rPr lang="ru-RU" sz="4400" b="1" i="1" dirty="0" smtClean="0">
                <a:solidFill>
                  <a:srgbClr val="0070C0"/>
                </a:solidFill>
              </a:rPr>
              <a:t> и а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ц</a:t>
            </a:r>
            <a:r>
              <a:rPr lang="ru-RU" sz="4400" b="1" i="1" dirty="0" smtClean="0">
                <a:solidFill>
                  <a:srgbClr val="0070C0"/>
                </a:solidFill>
              </a:rPr>
              <a:t> и я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dirty="0" smtClean="0"/>
              <a:t>– это технология разрешения конфликтов, которая заключается в проведении переговоров с участием нейтрального посредника.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Медиация основывается на принципах:</a:t>
            </a:r>
          </a:p>
          <a:p>
            <a:r>
              <a:rPr lang="ru-RU" dirty="0" smtClean="0"/>
              <a:t>добровольности;</a:t>
            </a:r>
          </a:p>
          <a:p>
            <a:r>
              <a:rPr lang="ru-RU" dirty="0" smtClean="0"/>
              <a:t>независимости и беспристрастности посредника;</a:t>
            </a:r>
          </a:p>
          <a:p>
            <a:r>
              <a:rPr lang="ru-RU" dirty="0" smtClean="0"/>
              <a:t>сотрудничества и равноправия сторон;</a:t>
            </a:r>
          </a:p>
          <a:p>
            <a:r>
              <a:rPr lang="ru-RU" dirty="0" smtClean="0"/>
              <a:t>конфиденциальности.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Основные принципы посредничества -основа медиации:</a:t>
            </a:r>
          </a:p>
        </p:txBody>
      </p:sp>
      <p:pic>
        <p:nvPicPr>
          <p:cNvPr id="4" name="Рисунок 3" descr="C:\Users\учитель\Desktop\2cd55e53-2cf5-46fe-a39a-71db9a73067e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786190"/>
            <a:ext cx="414340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Посредник-медиатор не может принимать чью-либо сторону.</a:t>
            </a:r>
          </a:p>
          <a:p>
            <a:pPr lvl="0"/>
            <a:r>
              <a:rPr lang="ru-RU" dirty="0" smtClean="0"/>
              <a:t>Медиатор исходит из того, что только стороны спора знают, как разрешить свой конфликт.</a:t>
            </a:r>
          </a:p>
          <a:p>
            <a:pPr lvl="0"/>
            <a:r>
              <a:rPr lang="ru-RU" dirty="0" smtClean="0"/>
              <a:t>Медиатор способствует созданию таких условий, чтобы конфликтующие сами нашли решение и сами же взяли ответственность за него.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Функции медиатора:</a:t>
            </a:r>
            <a:b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C:\Users\учитель\Desktop\1533642671_mediaciap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286256"/>
            <a:ext cx="392905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i="1" dirty="0" smtClean="0"/>
              <a:t>Медиация позволяет сторонам сохранить нормальные отношения в </a:t>
            </a:r>
          </a:p>
          <a:p>
            <a:pPr algn="ctr">
              <a:buNone/>
            </a:pPr>
            <a:r>
              <a:rPr lang="ru-RU" sz="1600" i="1" dirty="0" smtClean="0"/>
              <a:t>будущем, так как:</a:t>
            </a:r>
          </a:p>
          <a:p>
            <a:pPr lvl="0"/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дает возможность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800" dirty="0" smtClean="0"/>
              <a:t>избавиться от первопричины конфликта. Не секрет, что причины многих конфликтов лежат в эмоциональной сфере, а также в непонимании сторонами позиций друг друга;</a:t>
            </a:r>
          </a:p>
          <a:p>
            <a:pPr lvl="0"/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направлена на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800" dirty="0" smtClean="0"/>
              <a:t>поиск взаимоприемлемых вариантов решения проблемы, а не на установление вины и ответственности участников спора;</a:t>
            </a:r>
          </a:p>
          <a:p>
            <a:pPr lvl="0"/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позволяет</a:t>
            </a:r>
            <a:r>
              <a:rPr lang="ru-RU" sz="1800" b="1" dirty="0" smtClean="0"/>
              <a:t> </a:t>
            </a:r>
            <a:r>
              <a:rPr lang="ru-RU" sz="1800" dirty="0" smtClean="0"/>
              <a:t>сторонам правильно и четко понять позиции и интересы друг друга в споре; </a:t>
            </a:r>
          </a:p>
          <a:p>
            <a:pPr lvl="0"/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не имеет задачи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800" dirty="0" smtClean="0"/>
              <a:t>выяснить, кто прав и виноват, медиация работает, чтобы стороны конфликта пришли к взаимовыгодной договорённости. </a:t>
            </a:r>
          </a:p>
          <a:p>
            <a:pPr algn="ctr">
              <a:buNone/>
            </a:pPr>
            <a:r>
              <a:rPr lang="ru-RU" sz="1600" i="1" dirty="0" smtClean="0"/>
              <a:t>Это принципиальный момент: решение, в выработке которого ты принимал личное участие и с которым согласился, будет реализовано с гораздо большим энтузиазмом, чем если бы оно было навязано кем-то извне.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Чем полезна медиация?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C:\Users\учитель\Desktop\s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929198"/>
            <a:ext cx="2714644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 lvl="0"/>
            <a:r>
              <a:rPr lang="ru-RU" sz="2400" b="1" i="1" dirty="0" smtClean="0"/>
              <a:t>предупреждать затягивание конфликтов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(это не пристальная слежка медиатора за обстановкой и моментальное  предложение  своих  услуг, как только атмосфера накаляется; здесь очень важна инициатива самих сторон спора, чтобы решить проблему на стадии её зарождения.</a:t>
            </a:r>
          </a:p>
          <a:p>
            <a:pPr lvl="0"/>
            <a:r>
              <a:rPr lang="ru-RU" sz="2400" b="1" i="1" dirty="0" smtClean="0"/>
              <a:t>воспитывать и учить культуре диалога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(а не только заниматься спорами и профилактикой асоциального поведения). </a:t>
            </a:r>
          </a:p>
          <a:p>
            <a:pPr>
              <a:buNone/>
            </a:pPr>
            <a:endParaRPr lang="ru-RU" sz="900" dirty="0" smtClean="0"/>
          </a:p>
          <a:p>
            <a:pPr algn="ctr">
              <a:buNone/>
            </a:pPr>
            <a:r>
              <a:rPr lang="ru-RU" sz="2400" i="1" dirty="0" smtClean="0"/>
              <a:t>Служба медиации чаще является направлением воспитательной работы, чем просто альтернативой конфликтной комиссии.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7748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Наличие школьной службы медиации позволяет: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учитель\Desktop\333-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Пусть будет мир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вместо  вражды.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Не дружи со своей  обидой.</a:t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C:\Users\учитель\Desktop\depositphotos_62058763-stock-photo-3d-men-carry-an-arrow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3116"/>
            <a:ext cx="542928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8.800-200-01-22  –  Детский телефон доверия</a:t>
            </a:r>
          </a:p>
          <a:p>
            <a:pPr>
              <a:buNone/>
            </a:pPr>
            <a:r>
              <a:rPr lang="ru-RU" sz="1600" b="1" dirty="0" smtClean="0"/>
              <a:t>8(861)245-82-82   -  ГОРЯЧАЯ ЛИНИЯ психологической помощи</a:t>
            </a:r>
          </a:p>
          <a:p>
            <a:pPr>
              <a:buNone/>
            </a:pPr>
            <a:r>
              <a:rPr lang="ru-RU" sz="1600" b="1" dirty="0" smtClean="0"/>
              <a:t>8.988-245-82-82</a:t>
            </a:r>
          </a:p>
          <a:p>
            <a:pPr>
              <a:buNone/>
            </a:pPr>
            <a:r>
              <a:rPr lang="ru-RU" sz="1600" b="1" dirty="0" smtClean="0"/>
              <a:t>8.800-250-29-55</a:t>
            </a:r>
            <a:r>
              <a:rPr lang="ru-RU" sz="1600" dirty="0" smtClean="0"/>
              <a:t>  -  </a:t>
            </a:r>
            <a:r>
              <a:rPr lang="ru-RU" sz="1600" b="1" dirty="0" smtClean="0"/>
              <a:t>Телефон доверия психиатрической службы           </a:t>
            </a:r>
          </a:p>
          <a:p>
            <a:pPr>
              <a:buNone/>
            </a:pPr>
            <a:r>
              <a:rPr lang="ru-RU" sz="1600" b="1" dirty="0" smtClean="0"/>
              <a:t>                                  Краснодарского края для детей и подростков</a:t>
            </a:r>
          </a:p>
          <a:p>
            <a:pPr>
              <a:buNone/>
            </a:pPr>
            <a:r>
              <a:rPr lang="ru-RU" sz="1600" b="1" dirty="0" smtClean="0"/>
              <a:t>8(862)-268-02-60 -  Сочинский  филиал  ГБУЗ «Наркологический диспансер»     </a:t>
            </a:r>
          </a:p>
          <a:p>
            <a:pPr>
              <a:buNone/>
            </a:pPr>
            <a:r>
              <a:rPr lang="ru-RU" sz="1600" b="1" dirty="0" smtClean="0"/>
              <a:t>                                  Министерства здравоохранения Краснодарского края</a:t>
            </a:r>
          </a:p>
          <a:p>
            <a:pPr>
              <a:buNone/>
            </a:pPr>
            <a:r>
              <a:rPr lang="ru-RU" sz="1600" b="1" dirty="0" smtClean="0"/>
              <a:t>261-20-79             –  Телефон доверия г.Сочи,  ЦПДК 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269-69-53             –  Телефон обращения граждан </a:t>
            </a:r>
          </a:p>
          <a:p>
            <a:pPr>
              <a:buNone/>
            </a:pPr>
            <a:r>
              <a:rPr lang="ru-RU" sz="1600" b="1" dirty="0" smtClean="0"/>
              <a:t>                                    (Управление внутренних дел г. Сочи)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261-57-60              –  Телефон Доверия  «Линия жизни» </a:t>
            </a:r>
          </a:p>
          <a:p>
            <a:pPr>
              <a:buNone/>
            </a:pPr>
            <a:r>
              <a:rPr lang="ru-RU" sz="1600" b="1" dirty="0" smtClean="0"/>
              <a:t>                                   (Психоневрологический диспансер)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261-55-54                 Телефон Доверия  (Психоневрологический диспансер)</a:t>
            </a:r>
            <a:endParaRPr lang="ru-RU" sz="1600" dirty="0" smtClean="0"/>
          </a:p>
          <a:p>
            <a:pPr algn="ctr"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253-54-63              -  Горячая линия (Центр профилактики и борьбы со                      </a:t>
            </a:r>
          </a:p>
          <a:p>
            <a:pPr>
              <a:buNone/>
            </a:pPr>
            <a:r>
              <a:rPr lang="ru-RU" sz="1600" b="1" dirty="0" smtClean="0"/>
              <a:t>                                   СПИД)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ТЕЛЕФОНЫ, ПО КОТОРЫМ ВЫ МОЖЕТЕ ПОЗВОНИТЬ, ЕСЛИ ВАМ НУЖНА ПОМОЩЬ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C:\Users\SPUTNIK26\Desktop\images (2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357562"/>
            <a:ext cx="1928794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</TotalTime>
  <Words>334</Words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МОБУ гимназия №5 им. Героя Советского Союза Туренко Е.Г.   Медиация: разрешение конфликта без поиска виноватых       Руководитель СШМ педагог-психолог Третьякова Л.В.   </vt:lpstr>
      <vt:lpstr>Слайд 2</vt:lpstr>
      <vt:lpstr>Основные принципы посредничества -основа медиации:</vt:lpstr>
      <vt:lpstr> Функции медиатора:   </vt:lpstr>
      <vt:lpstr>Чем полезна медиация? </vt:lpstr>
      <vt:lpstr>Наличие школьной службы медиации позволяет:   </vt:lpstr>
      <vt:lpstr>      </vt:lpstr>
      <vt:lpstr>      </vt:lpstr>
      <vt:lpstr>  ТЕЛЕФОНЫ, ПО КОТОРЫМ ВЫ МОЖЕТЕ ПОЗВОНИТЬ, ЕСЛИ ВАМ НУЖНА ПОМОЩЬ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– дело тонкое</dc:title>
  <dc:creator>учитель</dc:creator>
  <cp:lastModifiedBy>SPUTNIK26</cp:lastModifiedBy>
  <cp:revision>57</cp:revision>
  <dcterms:created xsi:type="dcterms:W3CDTF">2019-09-12T05:43:47Z</dcterms:created>
  <dcterms:modified xsi:type="dcterms:W3CDTF">2023-04-12T16:48:35Z</dcterms:modified>
</cp:coreProperties>
</file>