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84" r:id="rId1"/>
  </p:sldMasterIdLst>
  <p:notesMasterIdLst>
    <p:notesMasterId r:id="rId25"/>
  </p:notesMasterIdLst>
  <p:sldIdLst>
    <p:sldId id="256" r:id="rId2"/>
    <p:sldId id="258"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Lst>
  <p:sldSz cx="9144000" cy="5143500" type="screen16x9"/>
  <p:notesSz cx="6858000" cy="9144000"/>
  <p:embeddedFontLst>
    <p:embeddedFont>
      <p:font typeface="Lucida Sans Unicode" pitchFamily="34" charset="0"/>
      <p:regular r:id="rId26"/>
    </p:embeddedFont>
    <p:embeddedFont>
      <p:font typeface="Wingdings 3" pitchFamily="18" charset="2"/>
      <p:regular r:id="rId27"/>
    </p:embeddedFont>
    <p:embeddedFont>
      <p:font typeface="Calibri" pitchFamily="34" charset="0"/>
      <p:regular r:id="rId28"/>
      <p:bold r:id="rId29"/>
      <p:italic r:id="rId30"/>
      <p:boldItalic r:id="rId31"/>
    </p:embeddedFont>
    <p:embeddedFont>
      <p:font typeface="Verdana" pitchFamily="34" charset="0"/>
      <p:regular r:id="rId32"/>
      <p:bold r:id="rId33"/>
      <p:italic r:id="rId34"/>
      <p:boldItalic r:id="rId35"/>
    </p:embeddedFont>
    <p:embeddedFont>
      <p:font typeface="Wingdings 2" pitchFamily="18" charset="2"/>
      <p:regular r:id="rId36"/>
    </p:embeddedFont>
    <p:embeddedFont>
      <p:font typeface="Nunito"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4113ABEE-4847-4A97-A362-235A2FBDBE40}">
  <a:tblStyle styleId="{4113ABEE-4847-4A97-A362-235A2FBDBE40}"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720" y="-84"/>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mymelnica.ru/semya-i-shkola/kak-izbezhat-konflikta-esli-tyi-zhivesh-ne-na-neobitaemom-ostrove.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ru-RU" dirty="0" smtClean="0"/>
              <a:t>ж</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lgn="ctr" rtl="0">
              <a:spcBef>
                <a:spcPts val="0"/>
              </a:spcBef>
              <a:buNone/>
            </a:pPr>
            <a:r>
              <a:rPr lang="ru" sz="1800" b="1">
                <a:solidFill>
                  <a:schemeClr val="accent3"/>
                </a:solidFill>
                <a:highlight>
                  <a:srgbClr val="F9F9F9"/>
                </a:highlight>
              </a:rPr>
              <a:t>Итоговое соглашение — это прочные обязательства, выработанные в </a:t>
            </a:r>
          </a:p>
          <a:p>
            <a:pPr lvl="0" algn="ctr" rtl="0">
              <a:spcBef>
                <a:spcPts val="0"/>
              </a:spcBef>
              <a:buNone/>
            </a:pPr>
            <a:r>
              <a:rPr lang="ru" sz="1800" b="1">
                <a:solidFill>
                  <a:schemeClr val="accent3"/>
                </a:solidFill>
                <a:highlight>
                  <a:srgbClr val="F9F9F9"/>
                </a:highlight>
              </a:rPr>
              <a:t>результате успешных переговоров с позиций сотрудничества.</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1600"/>
              </a:spcAft>
              <a:buNone/>
            </a:pPr>
            <a:r>
              <a:rPr lang="ru" sz="1800">
                <a:solidFill>
                  <a:schemeClr val="dk2"/>
                </a:solidFill>
                <a:latin typeface="Calibri"/>
                <a:ea typeface="Calibri"/>
                <a:cs typeface="Calibri"/>
                <a:sym typeface="Calibri"/>
              </a:rPr>
              <a:t>Последний шаг является необходимым, поскольку ПП является завершенной только тогда, когда сторона подтверждает, что медиатор ее понял (понял то, что сторона хотела выразить, высказать, передать). До получения такого подтверждения ПП считается незавершенной. </a:t>
            </a:r>
          </a:p>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spcAft>
                <a:spcPts val="1600"/>
              </a:spcAft>
              <a:buNone/>
            </a:pPr>
            <a:r>
              <a:rPr lang="ru" sz="1400">
                <a:solidFill>
                  <a:schemeClr val="dk2"/>
                </a:solidFill>
                <a:latin typeface="Calibri"/>
                <a:ea typeface="Calibri"/>
                <a:cs typeface="Calibri"/>
                <a:sym typeface="Calibri"/>
              </a:rPr>
              <a:t>Обобщение - это один из мультифункциональных инструментов медиатора, позволяющих удерживать процесс в конструктивном русле и структурировать процесс медиации. Медиатор обобщает сказанное, чтобы сфокусировать внимание участников и помочь им понять суть происходящего обсуждения и организовать различные звенья и уровни поиска взаимоприемлемого решения спора.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1600"/>
              </a:spcAft>
              <a:buNone/>
            </a:pPr>
            <a:r>
              <a:rPr lang="ru" sz="1800">
                <a:solidFill>
                  <a:schemeClr val="dk2"/>
                </a:solidFill>
                <a:latin typeface="Calibri"/>
                <a:ea typeface="Calibri"/>
                <a:cs typeface="Calibri"/>
                <a:sym typeface="Calibri"/>
              </a:rPr>
              <a:t>При перефразировании необходимо:  обозначить ключевые элементы того, что было сказано;  пропуская детали и объяснения, не пренебрегать важными в смысловом отношении нюансами; не приукрашивать свое высказывание лишними словами, чтобы оно не стало интерпретацией;  выяснить, правильно ли медиатор понял сказанное сторонами.  </a:t>
            </a:r>
          </a:p>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lgn="just" rtl="0">
              <a:lnSpc>
                <a:spcPct val="115000"/>
              </a:lnSpc>
              <a:spcBef>
                <a:spcPts val="0"/>
              </a:spcBef>
              <a:spcAft>
                <a:spcPts val="1600"/>
              </a:spcAft>
              <a:buNone/>
            </a:pPr>
            <a:r>
              <a:rPr lang="ru" sz="1800">
                <a:solidFill>
                  <a:srgbClr val="525252"/>
                </a:solidFill>
                <a:highlight>
                  <a:srgbClr val="F9F9F9"/>
                </a:highlight>
              </a:rPr>
              <a:t>Существование человека в обществе невозможно </a:t>
            </a:r>
            <a:r>
              <a:rPr lang="ru" sz="1800" u="sng">
                <a:solidFill>
                  <a:srgbClr val="2BA48C"/>
                </a:solidFill>
                <a:highlight>
                  <a:srgbClr val="F9F9F9"/>
                </a:highlight>
                <a:hlinkClick r:id="rId3"/>
              </a:rPr>
              <a:t>без споров и конфликтов</a:t>
            </a:r>
            <a:r>
              <a:rPr lang="ru" sz="1800">
                <a:solidFill>
                  <a:srgbClr val="525252"/>
                </a:solidFill>
                <a:highlight>
                  <a:srgbClr val="F9F9F9"/>
                </a:highlight>
              </a:rPr>
              <a:t>. Поиск  путей предотвращения и разрешения конфликтов между людьми имеет многовековую историю. Философские изречения ученых по вопросу конфликта сходны между собой.</a:t>
            </a:r>
          </a:p>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1600"/>
              </a:spcAft>
              <a:buNone/>
            </a:pPr>
            <a:r>
              <a:rPr lang="ru" sz="1800">
                <a:solidFill>
                  <a:schemeClr val="dk2"/>
                </a:solidFill>
                <a:latin typeface="Calibri"/>
                <a:ea typeface="Calibri"/>
                <a:cs typeface="Calibri"/>
                <a:sym typeface="Calibri"/>
              </a:rPr>
              <a:t>Директивные, закрытые вопросы рассчитаны на короткие, однозначные ответы, по типу «да» или «нет». Используя этот вид вопросов, медиатор может собрать и уточнить специфическую информацию или приостановить, «придержать» чересчур словоохотливого участника</a:t>
            </a:r>
          </a:p>
          <a:p>
            <a:pPr lvl="0" rtl="0">
              <a:lnSpc>
                <a:spcPct val="115000"/>
              </a:lnSpc>
              <a:spcBef>
                <a:spcPts val="0"/>
              </a:spcBef>
              <a:spcAft>
                <a:spcPts val="1600"/>
              </a:spcAft>
              <a:buNone/>
            </a:pPr>
            <a:r>
              <a:rPr lang="ru" sz="1800">
                <a:solidFill>
                  <a:schemeClr val="dk2"/>
                </a:solidFill>
                <a:latin typeface="Calibri"/>
                <a:ea typeface="Calibri"/>
                <a:cs typeface="Calibri"/>
                <a:sym typeface="Calibri"/>
              </a:rPr>
              <a:t>Директивные, закрытые вопросы рассчитаны на короткие, однозначные ответы, по типу «да» или «нет». Используя этот вид вопросов, медиатор может собрать и уточнить специфическую информацию или приостановить, «придержать» чересчур словоохотливого участника</a:t>
            </a:r>
          </a:p>
          <a:p>
            <a:pPr lvl="0" rtl="0">
              <a:lnSpc>
                <a:spcPct val="115000"/>
              </a:lnSpc>
              <a:spcBef>
                <a:spcPts val="0"/>
              </a:spcBef>
              <a:spcAft>
                <a:spcPts val="1600"/>
              </a:spcAft>
              <a:buNone/>
            </a:pPr>
            <a:endParaRPr sz="1800">
              <a:solidFill>
                <a:schemeClr val="dk2"/>
              </a:solidFill>
              <a:latin typeface="Calibri"/>
              <a:ea typeface="Calibri"/>
              <a:cs typeface="Calibri"/>
              <a:sym typeface="Calibri"/>
            </a:endParaRPr>
          </a:p>
          <a:p>
            <a:pPr lvl="0" rtl="0">
              <a:lnSpc>
                <a:spcPct val="115000"/>
              </a:lnSpc>
              <a:spcBef>
                <a:spcPts val="0"/>
              </a:spcBef>
              <a:spcAft>
                <a:spcPts val="1600"/>
              </a:spcAft>
              <a:buNone/>
            </a:pPr>
            <a:endParaRPr sz="1800">
              <a:solidFill>
                <a:schemeClr val="dk2"/>
              </a:solidFill>
              <a:latin typeface="Calibri"/>
              <a:ea typeface="Calibri"/>
              <a:cs typeface="Calibri"/>
              <a:sym typeface="Calibri"/>
            </a:endParaRPr>
          </a:p>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1600"/>
              </a:spcAft>
              <a:buNone/>
            </a:pPr>
            <a:r>
              <a:rPr lang="ru" sz="1800">
                <a:solidFill>
                  <a:schemeClr val="dk2"/>
                </a:solidFill>
                <a:latin typeface="Calibri"/>
                <a:ea typeface="Calibri"/>
                <a:cs typeface="Calibri"/>
                <a:sym typeface="Calibri"/>
              </a:rPr>
              <a:t>Рефрейминг является одним из эффективных инструментов, применяемых медиатором. С его помощью каждый участник может изменить свое представление о проблеме (конфликте) как некой истории, взглянув на нее под другим углом зрения, одновременно меняя видение себя, своих интересов, а также мотивов и потребностей своего оппонента. Так совершается переход от позиций к интересам, что, в свою очередь, позволяет достичь подлинного разрешения разногласий между спорящими сторонами и исчерпать конфликт между ними. </a:t>
            </a:r>
          </a:p>
          <a:p>
            <a:pPr lvl="0" rtl="0">
              <a:lnSpc>
                <a:spcPct val="115000"/>
              </a:lnSpc>
              <a:spcBef>
                <a:spcPts val="0"/>
              </a:spcBef>
              <a:spcAft>
                <a:spcPts val="1600"/>
              </a:spcAft>
              <a:buNone/>
            </a:pPr>
            <a:endParaRPr sz="1300">
              <a:solidFill>
                <a:schemeClr val="dk2"/>
              </a:solidFill>
              <a:latin typeface="Calibri"/>
              <a:ea typeface="Calibri"/>
              <a:cs typeface="Calibri"/>
              <a:sym typeface="Calibri"/>
            </a:endParaRPr>
          </a:p>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ru"/>
              <a:t>Упражнение: 2 сестры и апельсин. 2 участникам дается задание за дверью: каждой нужен апельсин, 1 для витаминов - сделать сок,  2 - для для торта. участники занятия задают вопросы и помогают решить конфликт.</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ru"/>
              <a:t>Какие чувства и мысли вызывает картинка?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1100"/>
              </a:spcAft>
              <a:buNone/>
            </a:pPr>
            <a:r>
              <a:rPr lang="ru" sz="1400" b="1">
                <a:solidFill>
                  <a:srgbClr val="C27BA0"/>
                </a:solidFill>
                <a:highlight>
                  <a:srgbClr val="F9F9F9"/>
                </a:highlight>
              </a:rPr>
              <a:t>Она состоит из 6 шагов. В этой стадии строятся доверительные взаимоотношения сторон. Медиатор делает процесс приемлемым для обеих сторон, располагая их к себе и друг другу. Первая стадия важна, так как неясный смысл процесса  и действия медиатора могут вызвать недоверие или сопротивление.</a:t>
            </a:r>
          </a:p>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3714750"/>
            <a:ext cx="9147765" cy="1434066"/>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47C9B81F-C347-4BEF-BFDF-29C42F48304A}" type="datetimeFigureOut">
              <a:rPr lang="en-US" smtClean="0"/>
              <a:pPr/>
              <a:t>4/12/2023</a:t>
            </a:fld>
            <a:endParaRPr lang="en-US"/>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kumimoji="0" lang="en-US"/>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pPr lvl="0" algn="r" rtl="0">
              <a:spcBef>
                <a:spcPts val="0"/>
              </a:spcBef>
              <a:buNone/>
            </a:pPr>
            <a:fld id="{00000000-1234-1234-1234-123412341234}" type="slidenum">
              <a:rPr lang="ru" sz="1000" smtClean="0">
                <a:solidFill>
                  <a:schemeClr val="dk2"/>
                </a:solidFill>
                <a:latin typeface="Nunito"/>
                <a:ea typeface="Nunito"/>
                <a:cs typeface="Nunito"/>
                <a:sym typeface="Nunito"/>
              </a:rPr>
              <a:pPr lvl="0" algn="r" rtl="0">
                <a:spcBef>
                  <a:spcPts val="0"/>
                </a:spcBef>
                <a:buNone/>
              </a:pPr>
              <a:t>‹#›</a:t>
            </a:fld>
            <a:endParaRPr lang="ru" sz="1000">
              <a:solidFill>
                <a:schemeClr val="dk2"/>
              </a:solidFill>
              <a:latin typeface="Nunito"/>
              <a:ea typeface="Nunito"/>
              <a:cs typeface="Nunito"/>
              <a:sym typeface="Nunito"/>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10997"/>
            <a:ext cx="8229600" cy="3289553"/>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7C9B81F-C347-4BEF-BFDF-29C42F48304A}" type="datetimeFigureOut">
              <a:rPr lang="en-US" smtClean="0"/>
              <a:pPr/>
              <a:t>4/12/2023</a:t>
            </a:fld>
            <a:endParaRPr lang="en-US"/>
          </a:p>
        </p:txBody>
      </p:sp>
      <p:sp>
        <p:nvSpPr>
          <p:cNvPr id="5" name="Нижний колонтитул 4"/>
          <p:cNvSpPr>
            <a:spLocks noGrp="1"/>
          </p:cNvSpPr>
          <p:nvPr>
            <p:ph type="ftr" sz="quarter" idx="11"/>
          </p:nvPr>
        </p:nvSpPr>
        <p:spPr/>
        <p:txBody>
          <a:bodyPr/>
          <a:lstStyle>
            <a:extLst/>
          </a:lstStyle>
          <a:p>
            <a:endParaRPr kumimoji="0" lang="en-US"/>
          </a:p>
        </p:txBody>
      </p:sp>
      <p:sp>
        <p:nvSpPr>
          <p:cNvPr id="6" name="Номер слайда 5"/>
          <p:cNvSpPr>
            <a:spLocks noGrp="1"/>
          </p:cNvSpPr>
          <p:nvPr>
            <p:ph type="sldNum" sz="quarter" idx="12"/>
          </p:nvPr>
        </p:nvSpPr>
        <p:spPr/>
        <p:txBody>
          <a:bodyPr/>
          <a:lstStyle>
            <a:extLst/>
          </a:lstStyle>
          <a:p>
            <a:pPr lvl="0" algn="r" rtl="0">
              <a:spcBef>
                <a:spcPts val="0"/>
              </a:spcBef>
              <a:buNone/>
            </a:pPr>
            <a:fld id="{00000000-1234-1234-1234-123412341234}" type="slidenum">
              <a:rPr lang="ru" sz="1000" smtClean="0">
                <a:solidFill>
                  <a:schemeClr val="dk2"/>
                </a:solidFill>
                <a:latin typeface="Nunito"/>
                <a:ea typeface="Nunito"/>
                <a:cs typeface="Nunito"/>
                <a:sym typeface="Nunito"/>
              </a:rPr>
              <a:pPr lvl="0" algn="r" rtl="0">
                <a:spcBef>
                  <a:spcPts val="0"/>
                </a:spcBef>
                <a:buNone/>
              </a:pPr>
              <a:t>‹#›</a:t>
            </a:fld>
            <a:endParaRPr lang="ru" sz="1000">
              <a:solidFill>
                <a:schemeClr val="dk2"/>
              </a:solidFill>
              <a:latin typeface="Nunito"/>
              <a:ea typeface="Nunito"/>
              <a:cs typeface="Nunito"/>
              <a:sym typeface="Nunito"/>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05980"/>
            <a:ext cx="1777470" cy="419457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05981"/>
            <a:ext cx="6324600" cy="419457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7C9B81F-C347-4BEF-BFDF-29C42F48304A}" type="datetimeFigureOut">
              <a:rPr lang="en-US" smtClean="0"/>
              <a:pPr/>
              <a:t>4/12/2023</a:t>
            </a:fld>
            <a:endParaRPr lang="en-US"/>
          </a:p>
        </p:txBody>
      </p:sp>
      <p:sp>
        <p:nvSpPr>
          <p:cNvPr id="5" name="Нижний колонтитул 4"/>
          <p:cNvSpPr>
            <a:spLocks noGrp="1"/>
          </p:cNvSpPr>
          <p:nvPr>
            <p:ph type="ftr" sz="quarter" idx="11"/>
          </p:nvPr>
        </p:nvSpPr>
        <p:spPr/>
        <p:txBody>
          <a:bodyPr/>
          <a:lstStyle>
            <a:extLst/>
          </a:lstStyle>
          <a:p>
            <a:endParaRPr kumimoji="0" lang="en-US"/>
          </a:p>
        </p:txBody>
      </p:sp>
      <p:sp>
        <p:nvSpPr>
          <p:cNvPr id="6" name="Номер слайда 5"/>
          <p:cNvSpPr>
            <a:spLocks noGrp="1"/>
          </p:cNvSpPr>
          <p:nvPr>
            <p:ph type="sldNum" sz="quarter" idx="12"/>
          </p:nvPr>
        </p:nvSpPr>
        <p:spPr/>
        <p:txBody>
          <a:bodyPr/>
          <a:lstStyle>
            <a:extLst/>
          </a:lstStyle>
          <a:p>
            <a:pPr lvl="0" algn="r" rtl="0">
              <a:spcBef>
                <a:spcPts val="0"/>
              </a:spcBef>
              <a:buNone/>
            </a:pPr>
            <a:fld id="{00000000-1234-1234-1234-123412341234}" type="slidenum">
              <a:rPr lang="ru" sz="1000" smtClean="0">
                <a:solidFill>
                  <a:schemeClr val="dk2"/>
                </a:solidFill>
                <a:latin typeface="Nunito"/>
                <a:ea typeface="Nunito"/>
                <a:cs typeface="Nunito"/>
                <a:sym typeface="Nunito"/>
              </a:rPr>
              <a:pPr lvl="0" algn="r" rtl="0">
                <a:spcBef>
                  <a:spcPts val="0"/>
                </a:spcBef>
                <a:buNone/>
              </a:pPr>
              <a:t>‹#›</a:t>
            </a:fld>
            <a:endParaRPr lang="ru" sz="1000">
              <a:solidFill>
                <a:schemeClr val="dk2"/>
              </a:solidFill>
              <a:latin typeface="Nunito"/>
              <a:ea typeface="Nunito"/>
              <a:cs typeface="Nunito"/>
              <a:sym typeface="Nunito"/>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Main point">
    <p:spTree>
      <p:nvGrpSpPr>
        <p:cNvPr id="1" name="Shape 77"/>
        <p:cNvGrpSpPr/>
        <p:nvPr/>
      </p:nvGrpSpPr>
      <p:grpSpPr>
        <a:xfrm>
          <a:off x="0" y="0"/>
          <a:ext cx="0" cy="0"/>
          <a:chOff x="0" y="0"/>
          <a:chExt cx="0" cy="0"/>
        </a:xfrm>
      </p:grpSpPr>
      <p:sp>
        <p:nvSpPr>
          <p:cNvPr id="93" name="Shape 93"/>
          <p:cNvSpPr txBox="1">
            <a:spLocks noGrp="1"/>
          </p:cNvSpPr>
          <p:nvPr>
            <p:ph type="title"/>
          </p:nvPr>
        </p:nvSpPr>
        <p:spPr>
          <a:xfrm>
            <a:off x="1393929" y="1301145"/>
            <a:ext cx="6366900" cy="2539200"/>
          </a:xfrm>
          <a:prstGeom prst="rect">
            <a:avLst/>
          </a:prstGeom>
        </p:spPr>
        <p:txBody>
          <a:bodyPr wrap="square" lIns="91425" tIns="91425" rIns="91425" bIns="91425" anchor="ctr" anchorCtr="0"/>
          <a:lstStyle>
            <a:lvl1pPr lvl="0" algn="ctr" rtl="0">
              <a:spcBef>
                <a:spcPts val="0"/>
              </a:spcBef>
              <a:buSzPct val="100000"/>
              <a:defRPr sz="3200"/>
            </a:lvl1pPr>
            <a:lvl2pPr lvl="1" algn="ctr" rtl="0">
              <a:spcBef>
                <a:spcPts val="0"/>
              </a:spcBef>
              <a:buSzPct val="100000"/>
              <a:defRPr sz="3200"/>
            </a:lvl2pPr>
            <a:lvl3pPr lvl="2" algn="ctr" rtl="0">
              <a:spcBef>
                <a:spcPts val="0"/>
              </a:spcBef>
              <a:buSzPct val="100000"/>
              <a:defRPr sz="3200"/>
            </a:lvl3pPr>
            <a:lvl4pPr lvl="3" algn="ctr" rtl="0">
              <a:spcBef>
                <a:spcPts val="0"/>
              </a:spcBef>
              <a:buSzPct val="100000"/>
              <a:defRPr sz="3200"/>
            </a:lvl4pPr>
            <a:lvl5pPr lvl="4" algn="ctr" rtl="0">
              <a:spcBef>
                <a:spcPts val="0"/>
              </a:spcBef>
              <a:buSzPct val="100000"/>
              <a:defRPr sz="3200"/>
            </a:lvl5pPr>
            <a:lvl6pPr lvl="5" algn="ctr" rtl="0">
              <a:spcBef>
                <a:spcPts val="0"/>
              </a:spcBef>
              <a:buSzPct val="100000"/>
              <a:defRPr sz="3200"/>
            </a:lvl6pPr>
            <a:lvl7pPr lvl="6" algn="ctr" rtl="0">
              <a:spcBef>
                <a:spcPts val="0"/>
              </a:spcBef>
              <a:buSzPct val="100000"/>
              <a:defRPr sz="3200"/>
            </a:lvl7pPr>
            <a:lvl8pPr lvl="7" algn="ctr" rtl="0">
              <a:spcBef>
                <a:spcPts val="0"/>
              </a:spcBef>
              <a:buSzPct val="100000"/>
              <a:defRPr sz="3200"/>
            </a:lvl8pPr>
            <a:lvl9pPr lvl="8" algn="ctr" rtl="0">
              <a:spcBef>
                <a:spcPts val="0"/>
              </a:spcBef>
              <a:buSzPct val="100000"/>
              <a:defRPr sz="3200"/>
            </a:lvl9pPr>
          </a:lstStyle>
          <a:p>
            <a:endParaRPr/>
          </a:p>
        </p:txBody>
      </p:sp>
      <p:sp>
        <p:nvSpPr>
          <p:cNvPr id="94" name="Shape 94"/>
          <p:cNvSpPr txBox="1">
            <a:spLocks noGrp="1"/>
          </p:cNvSpPr>
          <p:nvPr>
            <p:ph type="sldNum" idx="12"/>
          </p:nvPr>
        </p:nvSpPr>
        <p:spPr>
          <a:xfrm>
            <a:off x="8390733" y="4543668"/>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ru"/>
              <a:pPr lvl="0" rtl="0">
                <a:spcBef>
                  <a:spcPts val="0"/>
                </a:spcBef>
                <a:buNone/>
              </a:pPr>
              <a:t>‹#›</a:t>
            </a:fld>
            <a:endParaRPr lang="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aption">
    <p:spTree>
      <p:nvGrpSpPr>
        <p:cNvPr id="1" name="Shape 103"/>
        <p:cNvGrpSpPr/>
        <p:nvPr/>
      </p:nvGrpSpPr>
      <p:grpSpPr>
        <a:xfrm>
          <a:off x="0" y="0"/>
          <a:ext cx="0" cy="0"/>
          <a:chOff x="0" y="0"/>
          <a:chExt cx="0" cy="0"/>
        </a:xfrm>
      </p:grpSpPr>
      <p:sp>
        <p:nvSpPr>
          <p:cNvPr id="107" name="Shape 107"/>
          <p:cNvSpPr txBox="1">
            <a:spLocks noGrp="1"/>
          </p:cNvSpPr>
          <p:nvPr>
            <p:ph type="body" idx="1"/>
          </p:nvPr>
        </p:nvSpPr>
        <p:spPr>
          <a:xfrm>
            <a:off x="328025" y="4163500"/>
            <a:ext cx="7415100" cy="605100"/>
          </a:xfrm>
          <a:prstGeom prst="rect">
            <a:avLst/>
          </a:prstGeom>
        </p:spPr>
        <p:txBody>
          <a:bodyPr wrap="square" lIns="91425" tIns="91425" rIns="91425" bIns="91425" anchor="b" anchorCtr="0"/>
          <a:lstStyle>
            <a:lvl1pPr lvl="0" rtl="0">
              <a:lnSpc>
                <a:spcPct val="100000"/>
              </a:lnSpc>
              <a:spcBef>
                <a:spcPts val="0"/>
              </a:spcBef>
              <a:spcAft>
                <a:spcPts val="0"/>
              </a:spcAft>
              <a:buNone/>
              <a:defRPr/>
            </a:lvl1pPr>
          </a:lstStyle>
          <a:p>
            <a:endParaRPr/>
          </a:p>
        </p:txBody>
      </p:sp>
      <p:sp>
        <p:nvSpPr>
          <p:cNvPr id="108" name="Shape 108"/>
          <p:cNvSpPr txBox="1">
            <a:spLocks noGrp="1"/>
          </p:cNvSpPr>
          <p:nvPr>
            <p:ph type="sldNum" idx="12"/>
          </p:nvPr>
        </p:nvSpPr>
        <p:spPr>
          <a:xfrm>
            <a:off x="8390733" y="4543668"/>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ru"/>
              <a:pPr lvl="0" rtl="0">
                <a:spcBef>
                  <a:spcPts val="0"/>
                </a:spcBef>
                <a:buNone/>
              </a:pPr>
              <a:t>‹#›</a:t>
            </a:fld>
            <a:endParaRPr lang="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9"/>
        <p:cNvGrpSpPr/>
        <p:nvPr/>
      </p:nvGrpSpPr>
      <p:grpSpPr>
        <a:xfrm>
          <a:off x="0" y="0"/>
          <a:ext cx="0" cy="0"/>
          <a:chOff x="0" y="0"/>
          <a:chExt cx="0" cy="0"/>
        </a:xfrm>
      </p:grpSpPr>
      <p:sp>
        <p:nvSpPr>
          <p:cNvPr id="53" name="Shape 53"/>
          <p:cNvSpPr txBox="1">
            <a:spLocks noGrp="1"/>
          </p:cNvSpPr>
          <p:nvPr>
            <p:ph type="title"/>
          </p:nvPr>
        </p:nvSpPr>
        <p:spPr>
          <a:xfrm>
            <a:off x="819150" y="845600"/>
            <a:ext cx="7505700" cy="954600"/>
          </a:xfrm>
          <a:prstGeom prst="rect">
            <a:avLst/>
          </a:prstGeom>
        </p:spPr>
        <p:txBody>
          <a:bodyPr wrap="square" lIns="91425" tIns="91425" rIns="91425" bIns="91425" anchor="t" anchorCtr="0"/>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a:endParaRPr/>
          </a:p>
        </p:txBody>
      </p:sp>
      <p:sp>
        <p:nvSpPr>
          <p:cNvPr id="54" name="Shape 54"/>
          <p:cNvSpPr txBox="1">
            <a:spLocks noGrp="1"/>
          </p:cNvSpPr>
          <p:nvPr>
            <p:ph type="body" idx="1"/>
          </p:nvPr>
        </p:nvSpPr>
        <p:spPr>
          <a:xfrm>
            <a:off x="819150" y="1990725"/>
            <a:ext cx="7505700" cy="24480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5" name="Shape 55"/>
          <p:cNvSpPr txBox="1">
            <a:spLocks noGrp="1"/>
          </p:cNvSpPr>
          <p:nvPr>
            <p:ph type="sldNum" idx="12"/>
          </p:nvPr>
        </p:nvSpPr>
        <p:spPr>
          <a:xfrm>
            <a:off x="8390733" y="4543668"/>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ru"/>
              <a:pPr lvl="0" rtl="0">
                <a:spcBef>
                  <a:spcPts val="0"/>
                </a:spcBef>
                <a:buNone/>
              </a:pPr>
              <a:t>‹#›</a:t>
            </a:fld>
            <a:endParaRPr lang="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56"/>
        <p:cNvGrpSpPr/>
        <p:nvPr/>
      </p:nvGrpSpPr>
      <p:grpSpPr>
        <a:xfrm>
          <a:off x="0" y="0"/>
          <a:ext cx="0" cy="0"/>
          <a:chOff x="0" y="0"/>
          <a:chExt cx="0" cy="0"/>
        </a:xfrm>
      </p:grpSpPr>
      <p:sp>
        <p:nvSpPr>
          <p:cNvPr id="60" name="Shape 60"/>
          <p:cNvSpPr txBox="1">
            <a:spLocks noGrp="1"/>
          </p:cNvSpPr>
          <p:nvPr>
            <p:ph type="title"/>
          </p:nvPr>
        </p:nvSpPr>
        <p:spPr>
          <a:xfrm>
            <a:off x="819150" y="845600"/>
            <a:ext cx="7505700" cy="954600"/>
          </a:xfrm>
          <a:prstGeom prst="rect">
            <a:avLst/>
          </a:prstGeom>
        </p:spPr>
        <p:txBody>
          <a:bodyPr wrap="square" lIns="91425" tIns="91425" rIns="91425" bIns="91425" anchor="t" anchorCtr="0"/>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a:endParaRPr/>
          </a:p>
        </p:txBody>
      </p:sp>
      <p:sp>
        <p:nvSpPr>
          <p:cNvPr id="61" name="Shape 61"/>
          <p:cNvSpPr txBox="1">
            <a:spLocks noGrp="1"/>
          </p:cNvSpPr>
          <p:nvPr>
            <p:ph type="body" idx="1"/>
          </p:nvPr>
        </p:nvSpPr>
        <p:spPr>
          <a:xfrm>
            <a:off x="819150" y="1990725"/>
            <a:ext cx="3686100" cy="24480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2" name="Shape 62"/>
          <p:cNvSpPr txBox="1">
            <a:spLocks noGrp="1"/>
          </p:cNvSpPr>
          <p:nvPr>
            <p:ph type="body" idx="2"/>
          </p:nvPr>
        </p:nvSpPr>
        <p:spPr>
          <a:xfrm>
            <a:off x="4638675" y="1990725"/>
            <a:ext cx="3686100" cy="24480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3" name="Shape 63"/>
          <p:cNvSpPr txBox="1">
            <a:spLocks noGrp="1"/>
          </p:cNvSpPr>
          <p:nvPr>
            <p:ph type="sldNum" idx="12"/>
          </p:nvPr>
        </p:nvSpPr>
        <p:spPr>
          <a:xfrm>
            <a:off x="8390733" y="4543668"/>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ru"/>
              <a:pPr lvl="0" rtl="0">
                <a:spcBef>
                  <a:spcPts val="0"/>
                </a:spcBef>
                <a:buNone/>
              </a:pPr>
              <a:t>‹#›</a:t>
            </a:fld>
            <a:endParaRPr lang="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7C9B81F-C347-4BEF-BFDF-29C42F48304A}" type="datetimeFigureOut">
              <a:rPr lang="en-US" smtClean="0"/>
              <a:pPr/>
              <a:t>4/12/2023</a:t>
            </a:fld>
            <a:endParaRPr lang="en-US"/>
          </a:p>
        </p:txBody>
      </p:sp>
      <p:sp>
        <p:nvSpPr>
          <p:cNvPr id="5" name="Нижний колонтитул 4"/>
          <p:cNvSpPr>
            <a:spLocks noGrp="1"/>
          </p:cNvSpPr>
          <p:nvPr>
            <p:ph type="ftr" sz="quarter" idx="11"/>
          </p:nvPr>
        </p:nvSpPr>
        <p:spPr/>
        <p:txBody>
          <a:bodyPr/>
          <a:lstStyle>
            <a:extLst/>
          </a:lstStyle>
          <a:p>
            <a:endParaRPr kumimoji="0" lang="en-US"/>
          </a:p>
        </p:txBody>
      </p:sp>
      <p:sp>
        <p:nvSpPr>
          <p:cNvPr id="6" name="Номер слайда 5"/>
          <p:cNvSpPr>
            <a:spLocks noGrp="1"/>
          </p:cNvSpPr>
          <p:nvPr>
            <p:ph type="sldNum" sz="quarter" idx="12"/>
          </p:nvPr>
        </p:nvSpPr>
        <p:spPr/>
        <p:txBody>
          <a:bodyPr/>
          <a:lstStyle>
            <a:extLst/>
          </a:lstStyle>
          <a:p>
            <a:pPr lvl="0" algn="r" rtl="0">
              <a:spcBef>
                <a:spcPts val="0"/>
              </a:spcBef>
              <a:buNone/>
            </a:pPr>
            <a:fld id="{00000000-1234-1234-1234-123412341234}" type="slidenum">
              <a:rPr lang="ru" sz="1000" smtClean="0">
                <a:solidFill>
                  <a:schemeClr val="dk2"/>
                </a:solidFill>
                <a:latin typeface="Nunito"/>
                <a:ea typeface="Nunito"/>
                <a:cs typeface="Nunito"/>
                <a:sym typeface="Nunito"/>
              </a:rPr>
              <a:pPr lvl="0" algn="r" rtl="0">
                <a:spcBef>
                  <a:spcPts val="0"/>
                </a:spcBef>
                <a:buNone/>
              </a:pPr>
              <a:t>‹#›</a:t>
            </a:fld>
            <a:endParaRPr lang="ru" sz="1000">
              <a:solidFill>
                <a:schemeClr val="dk2"/>
              </a:solidFill>
              <a:latin typeface="Nunito"/>
              <a:ea typeface="Nunito"/>
              <a:cs typeface="Nunito"/>
              <a:sym typeface="Nunito"/>
            </a:endParaRPr>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47C9B81F-C347-4BEF-BFDF-29C42F48304A}" type="datetimeFigureOut">
              <a:rPr lang="en-US" smtClean="0"/>
              <a:pPr/>
              <a:t>4/12/2023</a:t>
            </a:fld>
            <a:endParaRPr lang="en-US"/>
          </a:p>
        </p:txBody>
      </p:sp>
      <p:sp>
        <p:nvSpPr>
          <p:cNvPr id="5" name="Нижний колонтитул 4"/>
          <p:cNvSpPr>
            <a:spLocks noGrp="1"/>
          </p:cNvSpPr>
          <p:nvPr>
            <p:ph type="ftr" sz="quarter" idx="11"/>
          </p:nvPr>
        </p:nvSpPr>
        <p:spPr/>
        <p:txBody>
          <a:bodyPr/>
          <a:lstStyle>
            <a:extLst/>
          </a:lstStyle>
          <a:p>
            <a:endParaRPr kumimoji="0" lang="en-US"/>
          </a:p>
        </p:txBody>
      </p:sp>
      <p:sp>
        <p:nvSpPr>
          <p:cNvPr id="6" name="Номер слайда 5"/>
          <p:cNvSpPr>
            <a:spLocks noGrp="1"/>
          </p:cNvSpPr>
          <p:nvPr>
            <p:ph type="sldNum" sz="quarter" idx="12"/>
          </p:nvPr>
        </p:nvSpPr>
        <p:spPr/>
        <p:txBody>
          <a:bodyPr/>
          <a:lstStyle>
            <a:extLst/>
          </a:lstStyle>
          <a:p>
            <a:pPr lvl="0" algn="r" rtl="0">
              <a:spcBef>
                <a:spcPts val="0"/>
              </a:spcBef>
              <a:buNone/>
            </a:pPr>
            <a:fld id="{00000000-1234-1234-1234-123412341234}" type="slidenum">
              <a:rPr lang="ru" sz="1000" smtClean="0">
                <a:solidFill>
                  <a:schemeClr val="dk2"/>
                </a:solidFill>
                <a:latin typeface="Nunito"/>
                <a:ea typeface="Nunito"/>
                <a:cs typeface="Nunito"/>
                <a:sym typeface="Nunito"/>
              </a:rPr>
              <a:pPr lvl="0" algn="r" rtl="0">
                <a:spcBef>
                  <a:spcPts val="0"/>
                </a:spcBef>
                <a:buNone/>
              </a:pPr>
              <a:t>‹#›</a:t>
            </a:fld>
            <a:endParaRPr lang="ru" sz="1000">
              <a:solidFill>
                <a:schemeClr val="dk2"/>
              </a:solidFill>
              <a:latin typeface="Nunito"/>
              <a:ea typeface="Nunito"/>
              <a:cs typeface="Nunito"/>
              <a:sym typeface="Nunito"/>
            </a:endParaRPr>
          </a:p>
        </p:txBody>
      </p:sp>
      <p:sp>
        <p:nvSpPr>
          <p:cNvPr id="7" name="Нашивка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7C9B81F-C347-4BEF-BFDF-29C42F48304A}" type="datetimeFigureOut">
              <a:rPr lang="en-US" smtClean="0"/>
              <a:pPr/>
              <a:t>4/12/2023</a:t>
            </a:fld>
            <a:endParaRPr lang="en-US"/>
          </a:p>
        </p:txBody>
      </p:sp>
      <p:sp>
        <p:nvSpPr>
          <p:cNvPr id="6" name="Нижний колонтитул 5"/>
          <p:cNvSpPr>
            <a:spLocks noGrp="1"/>
          </p:cNvSpPr>
          <p:nvPr>
            <p:ph type="ftr" sz="quarter" idx="11"/>
          </p:nvPr>
        </p:nvSpPr>
        <p:spPr/>
        <p:txBody>
          <a:bodyPr/>
          <a:lstStyle>
            <a:extLst/>
          </a:lstStyle>
          <a:p>
            <a:endParaRPr kumimoji="0" lang="en-US"/>
          </a:p>
        </p:txBody>
      </p:sp>
      <p:sp>
        <p:nvSpPr>
          <p:cNvPr id="7" name="Номер слайда 6"/>
          <p:cNvSpPr>
            <a:spLocks noGrp="1"/>
          </p:cNvSpPr>
          <p:nvPr>
            <p:ph type="sldNum" sz="quarter" idx="12"/>
          </p:nvPr>
        </p:nvSpPr>
        <p:spPr/>
        <p:txBody>
          <a:bodyPr/>
          <a:lstStyle>
            <a:extLst/>
          </a:lstStyle>
          <a:p>
            <a:pPr lvl="0" algn="r" rtl="0">
              <a:spcBef>
                <a:spcPts val="0"/>
              </a:spcBef>
              <a:buNone/>
            </a:pPr>
            <a:fld id="{00000000-1234-1234-1234-123412341234}" type="slidenum">
              <a:rPr lang="ru" sz="1000" smtClean="0">
                <a:solidFill>
                  <a:schemeClr val="dk2"/>
                </a:solidFill>
                <a:latin typeface="Nunito"/>
                <a:ea typeface="Nunito"/>
                <a:cs typeface="Nunito"/>
                <a:sym typeface="Nunito"/>
              </a:rPr>
              <a:pPr lvl="0" algn="r" rtl="0">
                <a:spcBef>
                  <a:spcPts val="0"/>
                </a:spcBef>
                <a:buNone/>
              </a:pPr>
              <a:t>‹#›</a:t>
            </a:fld>
            <a:endParaRPr lang="ru" sz="1000">
              <a:solidFill>
                <a:schemeClr val="dk2"/>
              </a:solidFill>
              <a:latin typeface="Nunito"/>
              <a:ea typeface="Nunito"/>
              <a:cs typeface="Nunito"/>
              <a:sym typeface="Nunito"/>
            </a:endParaRPr>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4788"/>
            <a:ext cx="8229600" cy="85725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7C9B81F-C347-4BEF-BFDF-29C42F48304A}" type="datetimeFigureOut">
              <a:rPr lang="en-US" smtClean="0"/>
              <a:pPr/>
              <a:t>4/12/2023</a:t>
            </a:fld>
            <a:endParaRPr lang="en-US"/>
          </a:p>
        </p:txBody>
      </p:sp>
      <p:sp>
        <p:nvSpPr>
          <p:cNvPr id="8" name="Нижний колонтитул 7"/>
          <p:cNvSpPr>
            <a:spLocks noGrp="1"/>
          </p:cNvSpPr>
          <p:nvPr>
            <p:ph type="ftr" sz="quarter" idx="11"/>
          </p:nvPr>
        </p:nvSpPr>
        <p:spPr/>
        <p:txBody>
          <a:bodyPr/>
          <a:lstStyle>
            <a:extLst/>
          </a:lstStyle>
          <a:p>
            <a:endParaRPr kumimoji="0" lang="en-US" dirty="0"/>
          </a:p>
        </p:txBody>
      </p:sp>
      <p:sp>
        <p:nvSpPr>
          <p:cNvPr id="9" name="Номер слайда 8"/>
          <p:cNvSpPr>
            <a:spLocks noGrp="1"/>
          </p:cNvSpPr>
          <p:nvPr>
            <p:ph type="sldNum" sz="quarter" idx="12"/>
          </p:nvPr>
        </p:nvSpPr>
        <p:spPr/>
        <p:txBody>
          <a:bodyPr/>
          <a:lstStyle>
            <a:extLst/>
          </a:lstStyle>
          <a:p>
            <a:pPr lvl="0" algn="r" rtl="0">
              <a:spcBef>
                <a:spcPts val="0"/>
              </a:spcBef>
              <a:buNone/>
            </a:pPr>
            <a:fld id="{00000000-1234-1234-1234-123412341234}" type="slidenum">
              <a:rPr lang="ru" sz="1000" smtClean="0">
                <a:solidFill>
                  <a:schemeClr val="dk2"/>
                </a:solidFill>
                <a:latin typeface="Nunito"/>
                <a:ea typeface="Nunito"/>
                <a:cs typeface="Nunito"/>
                <a:sym typeface="Nunito"/>
              </a:rPr>
              <a:pPr lvl="0" algn="r" rtl="0">
                <a:spcBef>
                  <a:spcPts val="0"/>
                </a:spcBef>
                <a:buNone/>
              </a:pPr>
              <a:t>‹#›</a:t>
            </a:fld>
            <a:endParaRPr lang="ru" sz="1000">
              <a:solidFill>
                <a:schemeClr val="dk2"/>
              </a:solidFill>
              <a:latin typeface="Nunito"/>
              <a:ea typeface="Nunito"/>
              <a:cs typeface="Nunito"/>
              <a:sym typeface="Nunito"/>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47C9B81F-C347-4BEF-BFDF-29C42F48304A}" type="datetimeFigureOut">
              <a:rPr lang="en-US" smtClean="0"/>
              <a:pPr/>
              <a:t>4/12/2023</a:t>
            </a:fld>
            <a:endParaRPr lang="en-US"/>
          </a:p>
        </p:txBody>
      </p:sp>
      <p:sp>
        <p:nvSpPr>
          <p:cNvPr id="4" name="Нижний колонтитул 3"/>
          <p:cNvSpPr>
            <a:spLocks noGrp="1"/>
          </p:cNvSpPr>
          <p:nvPr>
            <p:ph type="ftr" sz="quarter" idx="11"/>
          </p:nvPr>
        </p:nvSpPr>
        <p:spPr/>
        <p:txBody>
          <a:bodyPr/>
          <a:lstStyle>
            <a:extLst/>
          </a:lstStyle>
          <a:p>
            <a:endParaRPr kumimoji="0" lang="en-US"/>
          </a:p>
        </p:txBody>
      </p:sp>
      <p:sp>
        <p:nvSpPr>
          <p:cNvPr id="5" name="Номер слайда 4"/>
          <p:cNvSpPr>
            <a:spLocks noGrp="1"/>
          </p:cNvSpPr>
          <p:nvPr>
            <p:ph type="sldNum" sz="quarter" idx="12"/>
          </p:nvPr>
        </p:nvSpPr>
        <p:spPr/>
        <p:txBody>
          <a:bodyPr/>
          <a:lstStyle>
            <a:extLst/>
          </a:lstStyle>
          <a:p>
            <a:pPr lvl="0" algn="r" rtl="0">
              <a:spcBef>
                <a:spcPts val="0"/>
              </a:spcBef>
              <a:buNone/>
            </a:pPr>
            <a:fld id="{00000000-1234-1234-1234-123412341234}" type="slidenum">
              <a:rPr lang="ru" sz="1000" smtClean="0">
                <a:solidFill>
                  <a:schemeClr val="dk2"/>
                </a:solidFill>
                <a:latin typeface="Nunito"/>
                <a:ea typeface="Nunito"/>
                <a:cs typeface="Nunito"/>
                <a:sym typeface="Nunito"/>
              </a:rPr>
              <a:pPr lvl="0" algn="r" rtl="0">
                <a:spcBef>
                  <a:spcPts val="0"/>
                </a:spcBef>
                <a:buNone/>
              </a:pPr>
              <a:t>‹#›</a:t>
            </a:fld>
            <a:endParaRPr lang="ru" sz="1000">
              <a:solidFill>
                <a:schemeClr val="dk2"/>
              </a:solidFill>
              <a:latin typeface="Nunito"/>
              <a:ea typeface="Nunito"/>
              <a:cs typeface="Nunito"/>
              <a:sym typeface="Nunito"/>
            </a:endParaRPr>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47C9B81F-C347-4BEF-BFDF-29C42F48304A}" type="datetimeFigureOut">
              <a:rPr lang="en-US" smtClean="0"/>
              <a:pPr/>
              <a:t>4/12/2023</a:t>
            </a:fld>
            <a:endParaRPr lang="en-US"/>
          </a:p>
        </p:txBody>
      </p:sp>
      <p:sp>
        <p:nvSpPr>
          <p:cNvPr id="3" name="Нижний колонтитул 2"/>
          <p:cNvSpPr>
            <a:spLocks noGrp="1"/>
          </p:cNvSpPr>
          <p:nvPr>
            <p:ph type="ftr" sz="quarter" idx="11"/>
          </p:nvPr>
        </p:nvSpPr>
        <p:spPr/>
        <p:txBody>
          <a:bodyPr/>
          <a:lstStyle>
            <a:extLst/>
          </a:lstStyle>
          <a:p>
            <a:endParaRPr kumimoji="0" lang="en-US"/>
          </a:p>
        </p:txBody>
      </p:sp>
      <p:sp>
        <p:nvSpPr>
          <p:cNvPr id="4" name="Номер слайда 3"/>
          <p:cNvSpPr>
            <a:spLocks noGrp="1"/>
          </p:cNvSpPr>
          <p:nvPr>
            <p:ph type="sldNum" sz="quarter" idx="12"/>
          </p:nvPr>
        </p:nvSpPr>
        <p:spPr/>
        <p:txBody>
          <a:bodyPr/>
          <a:lstStyle>
            <a:extLst/>
          </a:lstStyle>
          <a:p>
            <a:pPr lvl="0" algn="r" rtl="0">
              <a:spcBef>
                <a:spcPts val="0"/>
              </a:spcBef>
              <a:buNone/>
            </a:pPr>
            <a:fld id="{00000000-1234-1234-1234-123412341234}" type="slidenum">
              <a:rPr lang="ru" sz="1000" smtClean="0">
                <a:solidFill>
                  <a:schemeClr val="dk2"/>
                </a:solidFill>
                <a:latin typeface="Nunito"/>
                <a:ea typeface="Nunito"/>
                <a:cs typeface="Nunito"/>
                <a:sym typeface="Nunito"/>
              </a:rPr>
              <a:pPr lvl="0" algn="r" rtl="0">
                <a:spcBef>
                  <a:spcPts val="0"/>
                </a:spcBef>
                <a:buNone/>
              </a:pPr>
              <a:t>‹#›</a:t>
            </a:fld>
            <a:endParaRPr lang="ru" sz="1000">
              <a:solidFill>
                <a:schemeClr val="dk2"/>
              </a:solidFill>
              <a:latin typeface="Nunito"/>
              <a:ea typeface="Nunito"/>
              <a:cs typeface="Nunito"/>
              <a:sym typeface="Nunito"/>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4805958"/>
            <a:ext cx="1920240" cy="274320"/>
          </a:xfrm>
        </p:spPr>
        <p:txBody>
          <a:bodyPr/>
          <a:lstStyle>
            <a:extLst/>
          </a:lstStyle>
          <a:p>
            <a:fld id="{47C9B81F-C347-4BEF-BFDF-29C42F48304A}" type="datetimeFigureOut">
              <a:rPr lang="en-US" smtClean="0"/>
              <a:pPr/>
              <a:t>4/12/2023</a:t>
            </a:fld>
            <a:endParaRPr lang="en-US"/>
          </a:p>
        </p:txBody>
      </p:sp>
      <p:sp>
        <p:nvSpPr>
          <p:cNvPr id="6" name="Нижний колонтитул 5"/>
          <p:cNvSpPr>
            <a:spLocks noGrp="1"/>
          </p:cNvSpPr>
          <p:nvPr>
            <p:ph type="ftr" sz="quarter" idx="11"/>
          </p:nvPr>
        </p:nvSpPr>
        <p:spPr/>
        <p:txBody>
          <a:bodyPr/>
          <a:lstStyle>
            <a:extLst/>
          </a:lstStyle>
          <a:p>
            <a:endParaRPr kumimoji="0" lang="en-US"/>
          </a:p>
        </p:txBody>
      </p:sp>
      <p:sp>
        <p:nvSpPr>
          <p:cNvPr id="7" name="Номер слайда 6"/>
          <p:cNvSpPr>
            <a:spLocks noGrp="1"/>
          </p:cNvSpPr>
          <p:nvPr>
            <p:ph type="sldNum" sz="quarter" idx="12"/>
          </p:nvPr>
        </p:nvSpPr>
        <p:spPr/>
        <p:txBody>
          <a:bodyPr/>
          <a:lstStyle>
            <a:extLst/>
          </a:lstStyle>
          <a:p>
            <a:pPr lvl="0" algn="r" rtl="0">
              <a:spcBef>
                <a:spcPts val="0"/>
              </a:spcBef>
              <a:buNone/>
            </a:pPr>
            <a:fld id="{00000000-1234-1234-1234-123412341234}" type="slidenum">
              <a:rPr lang="ru" sz="1000" smtClean="0">
                <a:solidFill>
                  <a:schemeClr val="dk2"/>
                </a:solidFill>
                <a:latin typeface="Nunito"/>
                <a:ea typeface="Nunito"/>
                <a:cs typeface="Nunito"/>
                <a:sym typeface="Nunito"/>
              </a:rPr>
              <a:pPr lvl="0" algn="r" rtl="0">
                <a:spcBef>
                  <a:spcPts val="0"/>
                </a:spcBef>
                <a:buNone/>
              </a:pPr>
              <a:t>‹#›</a:t>
            </a:fld>
            <a:endParaRPr lang="ru" sz="1000">
              <a:solidFill>
                <a:schemeClr val="dk2"/>
              </a:solidFill>
              <a:latin typeface="Nunito"/>
              <a:ea typeface="Nunito"/>
              <a:cs typeface="Nunito"/>
              <a:sym typeface="Nunito"/>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47C9B81F-C347-4BEF-BFDF-29C42F48304A}" type="datetimeFigureOut">
              <a:rPr lang="en-US" smtClean="0"/>
              <a:pPr/>
              <a:t>4/12/2023</a:t>
            </a:fld>
            <a:endParaRPr lang="en-US"/>
          </a:p>
        </p:txBody>
      </p:sp>
      <p:sp>
        <p:nvSpPr>
          <p:cNvPr id="6" name="Нижний колонтитул 5"/>
          <p:cNvSpPr>
            <a:spLocks noGrp="1"/>
          </p:cNvSpPr>
          <p:nvPr>
            <p:ph type="ftr" sz="quarter" idx="11"/>
          </p:nvPr>
        </p:nvSpPr>
        <p:spPr>
          <a:xfrm>
            <a:off x="4380073" y="4805958"/>
            <a:ext cx="2350681" cy="273844"/>
          </a:xfrm>
        </p:spPr>
        <p:txBody>
          <a:bodyPr/>
          <a:lstStyle>
            <a:lvl1pPr>
              <a:defRPr>
                <a:solidFill>
                  <a:schemeClr val="tx1"/>
                </a:solidFill>
              </a:defRPr>
            </a:lvl1pPr>
            <a:extLst/>
          </a:lstStyle>
          <a:p>
            <a:endParaRPr kumimoji="0" lang="en-US"/>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pPr lvl="0" algn="r" rtl="0">
              <a:spcBef>
                <a:spcPts val="0"/>
              </a:spcBef>
              <a:buNone/>
            </a:pPr>
            <a:fld id="{00000000-1234-1234-1234-123412341234}" type="slidenum">
              <a:rPr lang="ru" sz="1000" smtClean="0">
                <a:solidFill>
                  <a:schemeClr val="dk2"/>
                </a:solidFill>
                <a:latin typeface="Nunito"/>
                <a:ea typeface="Nunito"/>
                <a:cs typeface="Nunito"/>
                <a:sym typeface="Nunito"/>
              </a:rPr>
              <a:pPr lvl="0" algn="r" rtl="0">
                <a:spcBef>
                  <a:spcPts val="0"/>
                </a:spcBef>
                <a:buNone/>
              </a:pPr>
              <a:t>‹#›</a:t>
            </a:fld>
            <a:endParaRPr lang="ru" sz="1000">
              <a:solidFill>
                <a:schemeClr val="dk2"/>
              </a:solidFill>
              <a:latin typeface="Nunito"/>
              <a:ea typeface="Nunito"/>
              <a:cs typeface="Nunito"/>
              <a:sym typeface="Nunito"/>
            </a:endParaRPr>
          </a:p>
        </p:txBody>
      </p:sp>
      <p:sp>
        <p:nvSpPr>
          <p:cNvPr id="2" name="Заголовок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7" y="3751495"/>
            <a:ext cx="3802003" cy="108233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4338767"/>
            <a:ext cx="3802003" cy="6286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7" y="3751495"/>
            <a:ext cx="3802003" cy="108233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4338767"/>
            <a:ext cx="3802003" cy="6286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4343440"/>
            <a:ext cx="3402314" cy="810651"/>
          </a:xfrm>
          <a:prstGeom prst="rtTriangle">
            <a:avLst/>
          </a:prstGeom>
          <a:blipFill>
            <a:blip r:embed="rId17">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110997"/>
            <a:ext cx="8229600" cy="3394472"/>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fld id="{47C9B81F-C347-4BEF-BFDF-29C42F48304A}" type="datetimeFigureOut">
              <a:rPr lang="en-US" smtClean="0"/>
              <a:pPr/>
              <a:t>4/12/2023</a:t>
            </a:fld>
            <a:endParaRPr lang="en-US" dirty="0">
              <a:solidFill>
                <a:schemeClr val="tx2">
                  <a:shade val="90000"/>
                </a:schemeClr>
              </a:solidFill>
            </a:endParaRPr>
          </a:p>
        </p:txBody>
      </p:sp>
      <p:sp>
        <p:nvSpPr>
          <p:cNvPr id="22" name="Нижний колонтитул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pPr algn="l" eaLnBrk="1" latinLnBrk="0" hangingPunct="1"/>
            <a:endParaRPr kumimoji="0" lang="en-US" dirty="0">
              <a:solidFill>
                <a:schemeClr val="tx2">
                  <a:shade val="90000"/>
                </a:schemeClr>
              </a:solidFill>
            </a:endParaRPr>
          </a:p>
        </p:txBody>
      </p:sp>
      <p:sp>
        <p:nvSpPr>
          <p:cNvPr id="18" name="Номер слайда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pPr lvl="0" algn="r" rtl="0">
              <a:spcBef>
                <a:spcPts val="0"/>
              </a:spcBef>
              <a:buNone/>
            </a:pPr>
            <a:fld id="{00000000-1234-1234-1234-123412341234}" type="slidenum">
              <a:rPr lang="ru" sz="1000" smtClean="0">
                <a:solidFill>
                  <a:schemeClr val="dk2"/>
                </a:solidFill>
                <a:latin typeface="Nunito"/>
                <a:ea typeface="Nunito"/>
                <a:cs typeface="Nunito"/>
                <a:sym typeface="Nunito"/>
              </a:rPr>
              <a:pPr lvl="0" algn="r" rtl="0">
                <a:spcBef>
                  <a:spcPts val="0"/>
                </a:spcBef>
                <a:buNone/>
              </a:pPr>
              <a:t>‹#›</a:t>
            </a:fld>
            <a:endParaRPr lang="ru" sz="1000">
              <a:solidFill>
                <a:schemeClr val="dk2"/>
              </a:solidFill>
              <a:latin typeface="Nunito"/>
              <a:ea typeface="Nunito"/>
              <a:cs typeface="Nunito"/>
              <a:sym typeface="Nunito"/>
            </a:endParaRPr>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357158" y="500048"/>
            <a:ext cx="8429684" cy="2179800"/>
          </a:xfrm>
          <a:prstGeom prst="rect">
            <a:avLst/>
          </a:prstGeom>
          <a:noFill/>
          <a:ln w="9525"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lvl="0" algn="ctr">
              <a:spcBef>
                <a:spcPts val="0"/>
              </a:spcBef>
              <a:buNone/>
            </a:pPr>
            <a:r>
              <a:rPr lang="ru" sz="3600" dirty="0">
                <a:solidFill>
                  <a:srgbClr val="0070C0"/>
                </a:solidFill>
                <a:highlight>
                  <a:srgbClr val="FFFFFF"/>
                </a:highlight>
                <a:latin typeface="Times New Roman"/>
                <a:ea typeface="Times New Roman"/>
                <a:cs typeface="Times New Roman"/>
                <a:sym typeface="Times New Roman"/>
              </a:rPr>
              <a:t> </a:t>
            </a:r>
            <a:r>
              <a:rPr lang="ru" sz="3600" dirty="0">
                <a:solidFill>
                  <a:srgbClr val="002060"/>
                </a:solidFill>
                <a:highlight>
                  <a:srgbClr val="FFFFFF"/>
                </a:highlight>
                <a:latin typeface="Times New Roman"/>
                <a:ea typeface="Times New Roman"/>
                <a:cs typeface="Times New Roman"/>
                <a:sym typeface="Times New Roman"/>
              </a:rPr>
              <a:t>"Служба школьной медиации: </a:t>
            </a:r>
          </a:p>
          <a:p>
            <a:pPr lvl="0" algn="ctr">
              <a:spcBef>
                <a:spcPts val="0"/>
              </a:spcBef>
              <a:buNone/>
            </a:pPr>
            <a:r>
              <a:rPr lang="ru" sz="3600" dirty="0">
                <a:solidFill>
                  <a:srgbClr val="002060"/>
                </a:solidFill>
                <a:highlight>
                  <a:srgbClr val="FFFFFF"/>
                </a:highlight>
                <a:latin typeface="Times New Roman"/>
                <a:ea typeface="Times New Roman"/>
                <a:cs typeface="Times New Roman"/>
                <a:sym typeface="Times New Roman"/>
              </a:rPr>
              <a:t>истоки и методики". </a:t>
            </a:r>
          </a:p>
        </p:txBody>
      </p:sp>
      <p:sp>
        <p:nvSpPr>
          <p:cNvPr id="129" name="Shape 129"/>
          <p:cNvSpPr txBox="1">
            <a:spLocks noGrp="1"/>
          </p:cNvSpPr>
          <p:nvPr>
            <p:ph type="subTitle" idx="1"/>
          </p:nvPr>
        </p:nvSpPr>
        <p:spPr>
          <a:xfrm>
            <a:off x="1571604" y="3413143"/>
            <a:ext cx="6072230" cy="951000"/>
          </a:xfrm>
          <a:prstGeom prst="rect">
            <a:avLst/>
          </a:prstGeom>
        </p:spPr>
        <p:txBody>
          <a:bodyPr wrap="square" lIns="91425" tIns="91425" rIns="91425" bIns="91425" anchor="t" anchorCtr="0">
            <a:noAutofit/>
          </a:bodyPr>
          <a:lstStyle/>
          <a:p>
            <a:pPr lvl="0" rtl="0">
              <a:spcBef>
                <a:spcPts val="0"/>
              </a:spcBef>
              <a:buNone/>
            </a:pPr>
            <a:r>
              <a:rPr lang="ru" sz="1400" b="1" dirty="0" smtClean="0"/>
              <a:t>МОБУ гимназия №5 им. Героя Советского Союза Туренко Е.Г.</a:t>
            </a:r>
            <a:endParaRPr lang="ru" sz="1400" b="1" dirty="0"/>
          </a:p>
          <a:p>
            <a:pPr lvl="0" algn="r">
              <a:spcBef>
                <a:spcPts val="0"/>
              </a:spcBef>
              <a:buNone/>
            </a:pPr>
            <a:r>
              <a:rPr lang="ru" sz="1800" b="1" dirty="0" smtClean="0"/>
              <a:t>.</a:t>
            </a:r>
            <a:endParaRPr lang="ru" sz="1800" b="1" dirty="0"/>
          </a:p>
          <a:p>
            <a:pPr lvl="0" rtl="0">
              <a:spcBef>
                <a:spcPts val="0"/>
              </a:spcBef>
              <a:buNone/>
            </a:pPr>
            <a:endParaRPr sz="17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785786" y="142858"/>
            <a:ext cx="7505700" cy="954600"/>
          </a:xfrm>
          <a:prstGeom prst="rect">
            <a:avLst/>
          </a:prstGeom>
        </p:spPr>
        <p:txBody>
          <a:bodyPr wrap="square" lIns="91425" tIns="91425" rIns="91425" bIns="91425" anchor="t" anchorCtr="0">
            <a:noAutofit/>
          </a:bodyPr>
          <a:lstStyle/>
          <a:p>
            <a:pPr lvl="0" algn="ctr" rtl="0">
              <a:lnSpc>
                <a:spcPct val="115000"/>
              </a:lnSpc>
              <a:spcBef>
                <a:spcPts val="0"/>
              </a:spcBef>
              <a:spcAft>
                <a:spcPts val="1100"/>
              </a:spcAft>
              <a:buNone/>
            </a:pPr>
            <a:r>
              <a:rPr lang="ru" sz="2400" b="1" dirty="0" smtClean="0">
                <a:solidFill>
                  <a:srgbClr val="002060"/>
                </a:solidFill>
                <a:highlight>
                  <a:srgbClr val="F9F9F9"/>
                </a:highlight>
                <a:latin typeface="Arial"/>
                <a:ea typeface="Arial"/>
                <a:cs typeface="Arial"/>
                <a:sym typeface="Arial"/>
              </a:rPr>
              <a:t>Стадия 4. Переговорная</a:t>
            </a:r>
            <a:r>
              <a:rPr lang="ru" sz="2400" b="1" dirty="0" smtClean="0">
                <a:solidFill>
                  <a:srgbClr val="2BA48C"/>
                </a:solidFill>
                <a:highlight>
                  <a:srgbClr val="F9F9F9"/>
                </a:highlight>
                <a:latin typeface="Arial"/>
                <a:ea typeface="Arial"/>
                <a:cs typeface="Arial"/>
                <a:sym typeface="Arial"/>
              </a:rPr>
              <a:t>.</a:t>
            </a:r>
            <a:endParaRPr lang="ru" sz="2400" b="1" dirty="0">
              <a:solidFill>
                <a:srgbClr val="2BA48C"/>
              </a:solidFill>
              <a:highlight>
                <a:srgbClr val="F9F9F9"/>
              </a:highlight>
              <a:latin typeface="Arial"/>
              <a:ea typeface="Arial"/>
              <a:cs typeface="Arial"/>
              <a:sym typeface="Arial"/>
            </a:endParaRPr>
          </a:p>
          <a:p>
            <a:pPr lvl="0">
              <a:spcBef>
                <a:spcPts val="0"/>
              </a:spcBef>
              <a:buNone/>
            </a:pPr>
            <a:endParaRPr/>
          </a:p>
        </p:txBody>
      </p:sp>
      <p:sp>
        <p:nvSpPr>
          <p:cNvPr id="193" name="Shape 193"/>
          <p:cNvSpPr txBox="1">
            <a:spLocks noGrp="1"/>
          </p:cNvSpPr>
          <p:nvPr>
            <p:ph type="body" idx="1"/>
          </p:nvPr>
        </p:nvSpPr>
        <p:spPr>
          <a:xfrm>
            <a:off x="285720" y="928676"/>
            <a:ext cx="8501122" cy="3214710"/>
          </a:xfrm>
          <a:prstGeom prst="rect">
            <a:avLst/>
          </a:prstGeom>
          <a:solidFill>
            <a:schemeClr val="bg1"/>
          </a:solidFill>
        </p:spPr>
        <p:txBody>
          <a:bodyPr wrap="square" lIns="91425" tIns="91425" rIns="91425" bIns="91425" anchor="t" anchorCtr="0">
            <a:noAutofit/>
          </a:bodyPr>
          <a:lstStyle/>
          <a:p>
            <a:pPr lvl="0" algn="just" rtl="0">
              <a:spcBef>
                <a:spcPts val="0"/>
              </a:spcBef>
              <a:spcAft>
                <a:spcPts val="1100"/>
              </a:spcAft>
              <a:buNone/>
            </a:pPr>
            <a:r>
              <a:rPr lang="ru" sz="1800" dirty="0">
                <a:solidFill>
                  <a:srgbClr val="525252"/>
                </a:solidFill>
                <a:highlight>
                  <a:srgbClr val="F9F9F9"/>
                </a:highlight>
                <a:latin typeface="Times New Roman" pitchFamily="18" charset="0"/>
                <a:ea typeface="Arial"/>
                <a:cs typeface="Times New Roman" pitchFamily="18" charset="0"/>
                <a:sym typeface="Arial"/>
              </a:rPr>
              <a:t> Работа </a:t>
            </a:r>
            <a:r>
              <a:rPr lang="ru" sz="1800" dirty="0" smtClean="0">
                <a:solidFill>
                  <a:srgbClr val="525252"/>
                </a:solidFill>
                <a:highlight>
                  <a:srgbClr val="F9F9F9"/>
                </a:highlight>
                <a:latin typeface="Times New Roman" pitchFamily="18" charset="0"/>
                <a:ea typeface="Arial"/>
                <a:cs typeface="Times New Roman" pitchFamily="18" charset="0"/>
                <a:sym typeface="Arial"/>
              </a:rPr>
              <a:t>медиатора </a:t>
            </a:r>
            <a:r>
              <a:rPr lang="ru" sz="1800" dirty="0">
                <a:solidFill>
                  <a:srgbClr val="525252"/>
                </a:solidFill>
                <a:highlight>
                  <a:srgbClr val="F9F9F9"/>
                </a:highlight>
                <a:latin typeface="Times New Roman" pitchFamily="18" charset="0"/>
                <a:ea typeface="Arial"/>
                <a:cs typeface="Times New Roman" pitchFamily="18" charset="0"/>
                <a:sym typeface="Arial"/>
              </a:rPr>
              <a:t>должна начинаться с обсуждения незначительных вопросов и предложения небольших компромиссов. Список вопросов не должен быть длинным.</a:t>
            </a:r>
          </a:p>
          <a:p>
            <a:pPr lvl="0" algn="just" rtl="0">
              <a:spcBef>
                <a:spcPts val="0"/>
              </a:spcBef>
              <a:spcAft>
                <a:spcPts val="1100"/>
              </a:spcAft>
              <a:buNone/>
            </a:pPr>
            <a:r>
              <a:rPr lang="ru" sz="1800" dirty="0">
                <a:solidFill>
                  <a:srgbClr val="525252"/>
                </a:solidFill>
                <a:highlight>
                  <a:srgbClr val="F9F9F9"/>
                </a:highlight>
                <a:latin typeface="Times New Roman" pitchFamily="18" charset="0"/>
                <a:ea typeface="Arial"/>
                <a:cs typeface="Times New Roman" pitchFamily="18" charset="0"/>
                <a:sym typeface="Arial"/>
              </a:rPr>
              <a:t> Переговоры между сторонами обычно начинаются с торга-конкуренции. Задача посредника – </a:t>
            </a:r>
            <a:r>
              <a:rPr lang="ru" sz="1800" b="1" i="1" dirty="0">
                <a:solidFill>
                  <a:srgbClr val="525252"/>
                </a:solidFill>
                <a:highlight>
                  <a:srgbClr val="F9F9F9"/>
                </a:highlight>
                <a:latin typeface="Times New Roman" pitchFamily="18" charset="0"/>
                <a:ea typeface="Arial"/>
                <a:cs typeface="Times New Roman" pitchFamily="18" charset="0"/>
                <a:sym typeface="Arial"/>
              </a:rPr>
              <a:t>превратить переговоры сторон в совместное сотрудничество по выработке взаимовыгодного решения,</a:t>
            </a:r>
            <a:r>
              <a:rPr lang="ru" sz="1800" dirty="0">
                <a:solidFill>
                  <a:srgbClr val="525252"/>
                </a:solidFill>
                <a:highlight>
                  <a:srgbClr val="F9F9F9"/>
                </a:highlight>
                <a:latin typeface="Times New Roman" pitchFamily="18" charset="0"/>
                <a:ea typeface="Arial"/>
                <a:cs typeface="Times New Roman" pitchFamily="18" charset="0"/>
                <a:sym typeface="Arial"/>
              </a:rPr>
              <a:t> напомнить о выработанных ранее предложениях и технологиях, правилах поведения.</a:t>
            </a:r>
          </a:p>
          <a:p>
            <a:pPr lvl="0">
              <a:spcBef>
                <a:spcPts val="0"/>
              </a:spcBef>
              <a:buNone/>
            </a:pP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prstGeom prst="rect">
            <a:avLst/>
          </a:prstGeom>
        </p:spPr>
        <p:txBody>
          <a:bodyPr wrap="square" lIns="91425" tIns="91425" rIns="91425" bIns="91425" anchor="t" anchorCtr="0">
            <a:noAutofit/>
          </a:bodyPr>
          <a:lstStyle/>
          <a:p>
            <a:pPr lvl="0" algn="ctr" rtl="0">
              <a:lnSpc>
                <a:spcPct val="115000"/>
              </a:lnSpc>
              <a:spcBef>
                <a:spcPts val="0"/>
              </a:spcBef>
              <a:spcAft>
                <a:spcPts val="1100"/>
              </a:spcAft>
              <a:buNone/>
            </a:pPr>
            <a:r>
              <a:rPr lang="ru" b="1">
                <a:solidFill>
                  <a:srgbClr val="2BA48C"/>
                </a:solidFill>
                <a:highlight>
                  <a:srgbClr val="F9F9F9"/>
                </a:highlight>
                <a:latin typeface="Arial"/>
                <a:ea typeface="Arial"/>
                <a:cs typeface="Arial"/>
                <a:sym typeface="Arial"/>
              </a:rPr>
              <a:t>Стадия 5. Итоговая.</a:t>
            </a:r>
          </a:p>
          <a:p>
            <a:pPr lvl="0">
              <a:spcBef>
                <a:spcPts val="0"/>
              </a:spcBef>
              <a:buNone/>
            </a:pPr>
            <a:endParaRPr/>
          </a:p>
        </p:txBody>
      </p:sp>
      <p:sp>
        <p:nvSpPr>
          <p:cNvPr id="199" name="Shape 199"/>
          <p:cNvSpPr txBox="1">
            <a:spLocks noGrp="1"/>
          </p:cNvSpPr>
          <p:nvPr>
            <p:ph type="body" idx="1"/>
          </p:nvPr>
        </p:nvSpPr>
        <p:spPr>
          <a:xfrm>
            <a:off x="819150" y="1615325"/>
            <a:ext cx="7505700" cy="2823300"/>
          </a:xfrm>
          <a:prstGeom prst="rect">
            <a:avLst/>
          </a:prstGeom>
        </p:spPr>
        <p:txBody>
          <a:bodyPr wrap="square" lIns="91425" tIns="91425" rIns="91425" bIns="91425" anchor="t" anchorCtr="0">
            <a:noAutofit/>
          </a:bodyPr>
          <a:lstStyle/>
          <a:p>
            <a:pPr lvl="0" algn="just" rtl="0">
              <a:spcBef>
                <a:spcPts val="0"/>
              </a:spcBef>
              <a:spcAft>
                <a:spcPts val="1100"/>
              </a:spcAft>
              <a:buNone/>
            </a:pPr>
            <a:r>
              <a:rPr lang="ru" sz="1800">
                <a:solidFill>
                  <a:srgbClr val="525252"/>
                </a:solidFill>
                <a:highlight>
                  <a:srgbClr val="F9F9F9"/>
                </a:highlight>
                <a:latin typeface="Arial"/>
                <a:ea typeface="Arial"/>
                <a:cs typeface="Arial"/>
                <a:sym typeface="Arial"/>
              </a:rPr>
              <a:t>  На пятой стадии проводится  соглашение, где излагаются решения сторон.</a:t>
            </a:r>
          </a:p>
          <a:p>
            <a:pPr lvl="0" algn="just" rtl="0">
              <a:spcBef>
                <a:spcPts val="0"/>
              </a:spcBef>
              <a:spcAft>
                <a:spcPts val="1100"/>
              </a:spcAft>
              <a:buNone/>
            </a:pPr>
            <a:r>
              <a:rPr lang="ru" sz="1800">
                <a:solidFill>
                  <a:srgbClr val="525252"/>
                </a:solidFill>
                <a:highlight>
                  <a:srgbClr val="F9F9F9"/>
                </a:highlight>
                <a:latin typeface="Arial"/>
                <a:ea typeface="Arial"/>
                <a:cs typeface="Arial"/>
                <a:sym typeface="Arial"/>
              </a:rPr>
              <a:t>  Медиатор формулирует и корректирует решения. Для выработки соглашения целесообразен метод наибольшего общего знаменателя (в повестку дня включить первоначально вопросы, которые не затруднят договоренность, а самые спорные вопросы вынести за скобки). </a:t>
            </a:r>
            <a:r>
              <a:rPr lang="ru" sz="1800" b="1" i="1">
                <a:solidFill>
                  <a:srgbClr val="525252"/>
                </a:solidFill>
                <a:highlight>
                  <a:srgbClr val="F9F9F9"/>
                </a:highlight>
                <a:latin typeface="Arial"/>
                <a:ea typeface="Arial"/>
                <a:cs typeface="Arial"/>
                <a:sym typeface="Arial"/>
              </a:rPr>
              <a:t>Проект соглашения получают оба участника для того, чтобы обдумать его и внести свои коррективы.</a:t>
            </a:r>
          </a:p>
          <a:p>
            <a:pPr lvl="0">
              <a:spcBef>
                <a:spcPts val="0"/>
              </a:spcBef>
              <a:buNone/>
            </a:pP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Shape 204"/>
          <p:cNvPicPr preferRelativeResize="0"/>
          <p:nvPr/>
        </p:nvPicPr>
        <p:blipFill>
          <a:blip r:embed="rId3">
            <a:alphaModFix/>
          </a:blip>
          <a:stretch>
            <a:fillRect/>
          </a:stretch>
        </p:blipFill>
        <p:spPr>
          <a:xfrm>
            <a:off x="113349" y="77954"/>
            <a:ext cx="9030650" cy="4987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prstGeom prst="rect">
            <a:avLst/>
          </a:prstGeom>
        </p:spPr>
        <p:txBody>
          <a:bodyPr wrap="square" lIns="91425" tIns="91425" rIns="91425" bIns="91425" anchor="t" anchorCtr="0">
            <a:noAutofit/>
          </a:bodyPr>
          <a:lstStyle/>
          <a:p>
            <a:pPr lvl="0" algn="ctr">
              <a:spcBef>
                <a:spcPts val="0"/>
              </a:spcBef>
              <a:buNone/>
            </a:pPr>
            <a:r>
              <a:rPr lang="ru" b="1">
                <a:solidFill>
                  <a:srgbClr val="134F5C"/>
                </a:solidFill>
              </a:rPr>
              <a:t>Стадия 6: подписание медиативного соглашения </a:t>
            </a:r>
          </a:p>
        </p:txBody>
      </p:sp>
      <p:sp>
        <p:nvSpPr>
          <p:cNvPr id="210" name="Shape 210"/>
          <p:cNvSpPr txBox="1">
            <a:spLocks noGrp="1"/>
          </p:cNvSpPr>
          <p:nvPr>
            <p:ph type="body" idx="1"/>
          </p:nvPr>
        </p:nvSpPr>
        <p:spPr>
          <a:prstGeom prst="rect">
            <a:avLst/>
          </a:prstGeom>
        </p:spPr>
        <p:txBody>
          <a:bodyPr wrap="square" lIns="91425" tIns="91425" rIns="91425" bIns="91425" anchor="t" anchorCtr="0">
            <a:noAutofit/>
          </a:bodyPr>
          <a:lstStyle/>
          <a:p>
            <a:pPr lvl="0" algn="just" rtl="0">
              <a:spcBef>
                <a:spcPts val="0"/>
              </a:spcBef>
              <a:spcAft>
                <a:spcPts val="1100"/>
              </a:spcAft>
              <a:buNone/>
            </a:pPr>
            <a:r>
              <a:rPr lang="ru" sz="1800">
                <a:solidFill>
                  <a:srgbClr val="525252"/>
                </a:solidFill>
                <a:highlight>
                  <a:srgbClr val="F9F9F9"/>
                </a:highlight>
                <a:latin typeface="Arial"/>
                <a:ea typeface="Arial"/>
                <a:cs typeface="Arial"/>
                <a:sym typeface="Arial"/>
              </a:rPr>
              <a:t> Итоговое соглашение — это прочные обязательства, выработанные в результате успешных переговоров с позиций сотрудничества.</a:t>
            </a:r>
          </a:p>
          <a:p>
            <a:pPr lvl="0" algn="just" rtl="0">
              <a:spcBef>
                <a:spcPts val="0"/>
              </a:spcBef>
              <a:spcAft>
                <a:spcPts val="1100"/>
              </a:spcAft>
              <a:buNone/>
            </a:pPr>
            <a:r>
              <a:rPr lang="ru" sz="1800">
                <a:solidFill>
                  <a:srgbClr val="525252"/>
                </a:solidFill>
                <a:highlight>
                  <a:srgbClr val="F9F9F9"/>
                </a:highlight>
                <a:latin typeface="Arial"/>
                <a:ea typeface="Arial"/>
                <a:cs typeface="Arial"/>
                <a:sym typeface="Arial"/>
              </a:rPr>
              <a:t> Соглашение считается прочным, если </a:t>
            </a:r>
            <a:r>
              <a:rPr lang="ru" sz="1800" b="1" i="1">
                <a:solidFill>
                  <a:srgbClr val="525252"/>
                </a:solidFill>
                <a:highlight>
                  <a:srgbClr val="F9F9F9"/>
                </a:highlight>
                <a:latin typeface="Arial"/>
                <a:ea typeface="Arial"/>
                <a:cs typeface="Arial"/>
                <a:sym typeface="Arial"/>
              </a:rPr>
              <a:t>стороны готовы использовать в сходных обстоятельствах эту же модель переговорного процесса.</a:t>
            </a:r>
            <a:r>
              <a:rPr lang="ru" sz="1800">
                <a:solidFill>
                  <a:srgbClr val="525252"/>
                </a:solidFill>
                <a:highlight>
                  <a:srgbClr val="F9F9F9"/>
                </a:highlight>
                <a:latin typeface="Arial"/>
                <a:ea typeface="Arial"/>
                <a:cs typeface="Arial"/>
                <a:sym typeface="Arial"/>
              </a:rPr>
              <a:t> Культура спора достигает совершенства, люди учатся  защищать свои интересы и уважать интересы других лиц.</a:t>
            </a:r>
          </a:p>
          <a:p>
            <a:pPr lvl="0">
              <a:spcBef>
                <a:spcPts val="0"/>
              </a:spcBef>
              <a:buNone/>
            </a:pPr>
            <a:endParaRPr/>
          </a:p>
          <a:p>
            <a:pPr lvl="0">
              <a:spcBef>
                <a:spcPts val="0"/>
              </a:spcBef>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prstGeom prst="rect">
            <a:avLst/>
          </a:prstGeom>
        </p:spPr>
        <p:txBody>
          <a:bodyPr wrap="square" lIns="91425" tIns="91425" rIns="91425" bIns="91425" anchor="ctr" anchorCtr="0">
            <a:noAutofit/>
          </a:bodyPr>
          <a:lstStyle/>
          <a:p>
            <a:pPr lvl="0" algn="ctr">
              <a:spcBef>
                <a:spcPts val="0"/>
              </a:spcBef>
              <a:buNone/>
            </a:pPr>
            <a:r>
              <a:rPr lang="ru" sz="3600"/>
              <a:t>Стадия 7: исполнение медиативного соглашения</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prstGeom prst="rect">
            <a:avLst/>
          </a:prstGeom>
        </p:spPr>
        <p:txBody>
          <a:bodyPr wrap="square" lIns="91425" tIns="91425" rIns="91425" bIns="91425" anchor="t" anchorCtr="0">
            <a:noAutofit/>
          </a:bodyPr>
          <a:lstStyle/>
          <a:p>
            <a:pPr lvl="0" algn="ctr" rtl="0">
              <a:spcBef>
                <a:spcPts val="0"/>
              </a:spcBef>
              <a:buNone/>
            </a:pPr>
            <a:r>
              <a:rPr lang="ru" dirty="0"/>
              <a:t>Принцип нейтральности</a:t>
            </a:r>
          </a:p>
          <a:p>
            <a:pPr lvl="0" algn="ctr" rtl="0">
              <a:spcBef>
                <a:spcPts val="0"/>
              </a:spcBef>
              <a:buNone/>
            </a:pPr>
            <a:r>
              <a:rPr lang="ru" dirty="0"/>
              <a:t>и медиативные методы </a:t>
            </a:r>
          </a:p>
          <a:p>
            <a:pPr lvl="0">
              <a:spcBef>
                <a:spcPts val="0"/>
              </a:spcBef>
              <a:buNone/>
            </a:pPr>
            <a:endParaRPr/>
          </a:p>
        </p:txBody>
      </p:sp>
      <p:sp>
        <p:nvSpPr>
          <p:cNvPr id="221" name="Shape 221"/>
          <p:cNvSpPr txBox="1">
            <a:spLocks noGrp="1"/>
          </p:cNvSpPr>
          <p:nvPr>
            <p:ph type="body" idx="1"/>
          </p:nvPr>
        </p:nvSpPr>
        <p:spPr>
          <a:xfrm>
            <a:off x="819150" y="1990725"/>
            <a:ext cx="3686100" cy="2781300"/>
          </a:xfrm>
          <a:prstGeom prst="rect">
            <a:avLst/>
          </a:prstGeom>
        </p:spPr>
        <p:style>
          <a:lnRef idx="2">
            <a:schemeClr val="dk1"/>
          </a:lnRef>
          <a:fillRef idx="1">
            <a:schemeClr val="lt1"/>
          </a:fillRef>
          <a:effectRef idx="0">
            <a:schemeClr val="dk1"/>
          </a:effectRef>
          <a:fontRef idx="minor">
            <a:schemeClr val="dk1"/>
          </a:fontRef>
        </p:style>
        <p:txBody>
          <a:bodyPr wrap="square" lIns="91425" tIns="91425" rIns="91425" bIns="91425" anchor="t" anchorCtr="0">
            <a:noAutofit/>
          </a:bodyPr>
          <a:lstStyle/>
          <a:p>
            <a:pPr lvl="0" rtl="0">
              <a:spcBef>
                <a:spcPts val="0"/>
              </a:spcBef>
              <a:spcAft>
                <a:spcPts val="1100"/>
              </a:spcAft>
              <a:buNone/>
            </a:pPr>
            <a:r>
              <a:rPr lang="ru" sz="1800" dirty="0">
                <a:solidFill>
                  <a:srgbClr val="525252"/>
                </a:solidFill>
                <a:highlight>
                  <a:srgbClr val="F9F9F9"/>
                </a:highlight>
                <a:latin typeface="Arial"/>
                <a:ea typeface="Arial"/>
                <a:cs typeface="Arial"/>
                <a:sym typeface="Arial"/>
              </a:rPr>
              <a:t>Работа посредника должна опираться на принцип </a:t>
            </a:r>
            <a:r>
              <a:rPr lang="ru" sz="1800" b="1" i="1" dirty="0">
                <a:solidFill>
                  <a:srgbClr val="525252"/>
                </a:solidFill>
                <a:highlight>
                  <a:srgbClr val="F9F9F9"/>
                </a:highlight>
                <a:latin typeface="Arial"/>
                <a:ea typeface="Arial"/>
                <a:cs typeface="Arial"/>
                <a:sym typeface="Arial"/>
              </a:rPr>
              <a:t>нейтральности и беспристрастности. </a:t>
            </a:r>
            <a:r>
              <a:rPr lang="ru" sz="1800" dirty="0">
                <a:solidFill>
                  <a:srgbClr val="525252"/>
                </a:solidFill>
                <a:highlight>
                  <a:srgbClr val="F9F9F9"/>
                </a:highlight>
                <a:latin typeface="Arial"/>
                <a:ea typeface="Arial"/>
                <a:cs typeface="Arial"/>
                <a:sym typeface="Arial"/>
              </a:rPr>
              <a:t>Посредник не переходит на чью-либо сторону. Поддерживая одну из сторон, он станет участником конфликта.</a:t>
            </a:r>
          </a:p>
          <a:p>
            <a:pPr lvl="0">
              <a:spcBef>
                <a:spcPts val="0"/>
              </a:spcBef>
              <a:buNone/>
            </a:pPr>
            <a:endParaRPr/>
          </a:p>
        </p:txBody>
      </p:sp>
      <p:sp>
        <p:nvSpPr>
          <p:cNvPr id="222" name="Shape 222"/>
          <p:cNvSpPr txBox="1">
            <a:spLocks noGrp="1"/>
          </p:cNvSpPr>
          <p:nvPr>
            <p:ph type="body" idx="2"/>
          </p:nvPr>
        </p:nvSpPr>
        <p:spPr>
          <a:prstGeom prst="rect">
            <a:avLst/>
          </a:prstGeom>
        </p:spPr>
        <p:txBody>
          <a:bodyPr wrap="square" lIns="91425" tIns="91425" rIns="91425" bIns="91425" anchor="t" anchorCtr="0">
            <a:noAutofit/>
          </a:bodyPr>
          <a:lstStyle/>
          <a:p>
            <a:pPr lvl="0" rtl="0">
              <a:spcBef>
                <a:spcPts val="0"/>
              </a:spcBef>
              <a:spcAft>
                <a:spcPts val="1100"/>
              </a:spcAft>
              <a:buNone/>
            </a:pPr>
            <a:r>
              <a:rPr lang="ru" sz="1800" dirty="0">
                <a:solidFill>
                  <a:srgbClr val="525252"/>
                </a:solidFill>
                <a:highlight>
                  <a:srgbClr val="F9F9F9"/>
                </a:highlight>
                <a:latin typeface="Arial"/>
                <a:ea typeface="Arial"/>
                <a:cs typeface="Arial"/>
                <a:sym typeface="Arial"/>
              </a:rPr>
              <a:t>Владея специальными </a:t>
            </a:r>
            <a:r>
              <a:rPr lang="ru" sz="1800" b="1" i="1" dirty="0">
                <a:solidFill>
                  <a:srgbClr val="525252"/>
                </a:solidFill>
                <a:highlight>
                  <a:srgbClr val="F9F9F9"/>
                </a:highlight>
                <a:latin typeface="Arial"/>
                <a:ea typeface="Arial"/>
                <a:cs typeface="Arial"/>
                <a:sym typeface="Arial"/>
              </a:rPr>
              <a:t>средствами и технологиями,</a:t>
            </a:r>
            <a:r>
              <a:rPr lang="ru" sz="1800" dirty="0">
                <a:solidFill>
                  <a:srgbClr val="525252"/>
                </a:solidFill>
                <a:highlight>
                  <a:srgbClr val="F9F9F9"/>
                </a:highlight>
                <a:latin typeface="Arial"/>
                <a:ea typeface="Arial"/>
                <a:cs typeface="Arial"/>
                <a:sym typeface="Arial"/>
              </a:rPr>
              <a:t> медиатор ведет переговоры между конфликтующими сторонами, облегчает процесс общения между ними, чтобы помочь им достичь согласия.</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819150" y="368400"/>
            <a:ext cx="7505700" cy="637500"/>
          </a:xfrm>
          <a:prstGeom prst="rect">
            <a:avLst/>
          </a:prstGeom>
          <a:noFill/>
          <a:ln w="9525" cap="flat" cmpd="sng">
            <a:solidFill>
              <a:srgbClr val="F3F3F3"/>
            </a:solidFill>
            <a:prstDash val="solid"/>
            <a:round/>
            <a:headEnd type="none" w="med" len="med"/>
            <a:tailEnd type="none" w="med" len="med"/>
          </a:ln>
        </p:spPr>
        <p:txBody>
          <a:bodyPr wrap="square" lIns="91425" tIns="91425" rIns="91425" bIns="91425" anchor="t" anchorCtr="0">
            <a:noAutofit/>
          </a:bodyPr>
          <a:lstStyle/>
          <a:p>
            <a:pPr lvl="0" algn="ctr" rtl="0">
              <a:lnSpc>
                <a:spcPct val="115000"/>
              </a:lnSpc>
              <a:spcBef>
                <a:spcPts val="0"/>
              </a:spcBef>
              <a:spcAft>
                <a:spcPts val="1600"/>
              </a:spcAft>
              <a:buNone/>
            </a:pPr>
            <a:r>
              <a:rPr lang="ru" dirty="0">
                <a:solidFill>
                  <a:schemeClr val="dk2"/>
                </a:solidFill>
                <a:latin typeface="Calibri"/>
                <a:ea typeface="Calibri"/>
                <a:cs typeface="Calibri"/>
                <a:sym typeface="Calibri"/>
              </a:rPr>
              <a:t> </a:t>
            </a:r>
            <a:r>
              <a:rPr lang="ru" dirty="0">
                <a:solidFill>
                  <a:srgbClr val="002060"/>
                </a:solidFill>
                <a:latin typeface="Calibri"/>
                <a:ea typeface="Calibri"/>
                <a:cs typeface="Calibri"/>
                <a:sym typeface="Calibri"/>
              </a:rPr>
              <a:t>“Активное слушание”</a:t>
            </a:r>
          </a:p>
        </p:txBody>
      </p:sp>
      <p:sp>
        <p:nvSpPr>
          <p:cNvPr id="228" name="Shape 228"/>
          <p:cNvSpPr txBox="1">
            <a:spLocks noGrp="1"/>
          </p:cNvSpPr>
          <p:nvPr>
            <p:ph type="body" idx="1"/>
          </p:nvPr>
        </p:nvSpPr>
        <p:spPr>
          <a:xfrm>
            <a:off x="580950" y="1161900"/>
            <a:ext cx="7743900" cy="3797400"/>
          </a:xfrm>
          <a:prstGeom prst="rect">
            <a:avLst/>
          </a:prstGeom>
        </p:spPr>
        <p:txBody>
          <a:bodyPr wrap="square" lIns="91425" tIns="91425" rIns="91425" bIns="91425" anchor="t" anchorCtr="0">
            <a:noAutofit/>
          </a:bodyPr>
          <a:lstStyle/>
          <a:p>
            <a:pPr lvl="0" algn="just">
              <a:spcBef>
                <a:spcPts val="0"/>
              </a:spcBef>
              <a:buNone/>
            </a:pPr>
            <a:r>
              <a:rPr lang="ru" sz="1800" dirty="0"/>
              <a:t>  </a:t>
            </a:r>
            <a:r>
              <a:rPr lang="ru" sz="2400" dirty="0">
                <a:latin typeface="Times New Roman" pitchFamily="18" charset="0"/>
                <a:cs typeface="Times New Roman" pitchFamily="18" charset="0"/>
              </a:rPr>
              <a:t>Важным качеством медиатора является его способность внимательно </a:t>
            </a:r>
            <a:r>
              <a:rPr lang="ru" sz="2400" b="1" i="1" dirty="0">
                <a:latin typeface="Times New Roman" pitchFamily="18" charset="0"/>
                <a:cs typeface="Times New Roman" pitchFamily="18" charset="0"/>
              </a:rPr>
              <a:t>слушать и слышать</a:t>
            </a:r>
            <a:r>
              <a:rPr lang="ru" sz="2400" dirty="0">
                <a:latin typeface="Times New Roman" pitchFamily="18" charset="0"/>
                <a:cs typeface="Times New Roman" pitchFamily="18" charset="0"/>
              </a:rPr>
              <a:t> стороны спора, проявлять искренний доброжелательный интерес к другому человеку. Эффективное, то есть внимательное, сопереживание.  Активное слушание ориентировано на понимание смысла высказывания в целом, как на уровнях семантики и синтактики, так и, особенно, на его прагматическом уровне.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857224" y="285734"/>
            <a:ext cx="7505700" cy="822000"/>
          </a:xfrm>
          <a:prstGeom prst="rect">
            <a:avLst/>
          </a:prstGeom>
        </p:spPr>
        <p:txBody>
          <a:bodyPr wrap="square" lIns="91425" tIns="91425" rIns="91425" bIns="91425" anchor="t" anchorCtr="0">
            <a:noAutofit/>
          </a:bodyPr>
          <a:lstStyle/>
          <a:p>
            <a:pPr lvl="0" algn="ctr">
              <a:spcBef>
                <a:spcPts val="0"/>
              </a:spcBef>
              <a:buNone/>
            </a:pPr>
            <a:r>
              <a:rPr lang="ru" dirty="0">
                <a:solidFill>
                  <a:srgbClr val="002060"/>
                </a:solidFill>
              </a:rPr>
              <a:t>Петля понимания (ПП). </a:t>
            </a:r>
          </a:p>
        </p:txBody>
      </p:sp>
      <p:sp>
        <p:nvSpPr>
          <p:cNvPr id="234" name="Shape 234"/>
          <p:cNvSpPr txBox="1">
            <a:spLocks noGrp="1"/>
          </p:cNvSpPr>
          <p:nvPr>
            <p:ph type="body" idx="1"/>
          </p:nvPr>
        </p:nvSpPr>
        <p:spPr>
          <a:xfrm>
            <a:off x="785786" y="857238"/>
            <a:ext cx="7505700" cy="2975700"/>
          </a:xfrm>
          <a:prstGeom prst="rect">
            <a:avLst/>
          </a:prstGeom>
        </p:spPr>
        <p:txBody>
          <a:bodyPr wrap="square" lIns="91425" tIns="91425" rIns="91425" bIns="91425" anchor="t" anchorCtr="0">
            <a:noAutofit/>
          </a:bodyPr>
          <a:lstStyle/>
          <a:p>
            <a:pPr lvl="0" algn="just">
              <a:spcBef>
                <a:spcPts val="0"/>
              </a:spcBef>
              <a:buNone/>
            </a:pPr>
            <a:r>
              <a:rPr lang="ru" dirty="0"/>
              <a:t>  </a:t>
            </a:r>
            <a:r>
              <a:rPr lang="ru" sz="2400" dirty="0">
                <a:latin typeface="Times New Roman" pitchFamily="18" charset="0"/>
                <a:cs typeface="Times New Roman" pitchFamily="18" charset="0"/>
              </a:rPr>
              <a:t>Такое название отражает цель применения этого инструмента − </a:t>
            </a:r>
            <a:r>
              <a:rPr lang="ru" sz="2400" b="1" i="1" dirty="0">
                <a:latin typeface="Times New Roman" pitchFamily="18" charset="0"/>
                <a:cs typeface="Times New Roman" pitchFamily="18" charset="0"/>
              </a:rPr>
              <a:t>полное, глубинное понимание:</a:t>
            </a:r>
            <a:r>
              <a:rPr lang="ru" sz="2400" dirty="0">
                <a:latin typeface="Times New Roman" pitchFamily="18" charset="0"/>
                <a:cs typeface="Times New Roman" pitchFamily="18" charset="0"/>
              </a:rPr>
              <a:t> петля символизирует законченность процесса, замыкание его в момент совмещения сказанного и принятого, понятого.  ПП состоит из последовательных действий-шагов. Прежде всего, медиатор должен сам попытаться понять собеседника, затем − выразить ему это понимание, далее − запросить и получить подтверждение того, что человек чувствует себя понятым.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857224" y="142858"/>
            <a:ext cx="7505700" cy="821700"/>
          </a:xfrm>
          <a:prstGeom prst="rect">
            <a:avLst/>
          </a:prstGeom>
        </p:spPr>
        <p:txBody>
          <a:bodyPr wrap="square" lIns="91425" tIns="91425" rIns="91425" bIns="91425" anchor="t" anchorCtr="0">
            <a:noAutofit/>
          </a:bodyPr>
          <a:lstStyle/>
          <a:p>
            <a:pPr lvl="0" algn="ctr">
              <a:spcBef>
                <a:spcPts val="0"/>
              </a:spcBef>
              <a:buNone/>
            </a:pPr>
            <a:r>
              <a:rPr lang="ru" dirty="0">
                <a:solidFill>
                  <a:srgbClr val="002060"/>
                </a:solidFill>
              </a:rPr>
              <a:t>Обобщение (резюмирование)</a:t>
            </a:r>
          </a:p>
        </p:txBody>
      </p:sp>
      <p:sp>
        <p:nvSpPr>
          <p:cNvPr id="240" name="Shape 240"/>
          <p:cNvSpPr txBox="1">
            <a:spLocks noGrp="1"/>
          </p:cNvSpPr>
          <p:nvPr>
            <p:ph type="body" idx="1"/>
          </p:nvPr>
        </p:nvSpPr>
        <p:spPr>
          <a:xfrm>
            <a:off x="819150" y="850175"/>
            <a:ext cx="7505700" cy="4052400"/>
          </a:xfrm>
          <a:prstGeom prst="rect">
            <a:avLst/>
          </a:prstGeom>
        </p:spPr>
        <p:txBody>
          <a:bodyPr wrap="square" lIns="91425" tIns="91425" rIns="91425" bIns="91425" anchor="t" anchorCtr="0">
            <a:noAutofit/>
          </a:bodyPr>
          <a:lstStyle/>
          <a:p>
            <a:pPr lvl="0" rtl="0">
              <a:lnSpc>
                <a:spcPct val="100000"/>
              </a:lnSpc>
              <a:spcBef>
                <a:spcPts val="0"/>
              </a:spcBef>
              <a:buNone/>
            </a:pPr>
            <a:r>
              <a:rPr lang="ru" sz="1400" dirty="0"/>
              <a:t> </a:t>
            </a:r>
            <a:r>
              <a:rPr lang="ru" sz="1800" dirty="0">
                <a:latin typeface="Times New Roman" pitchFamily="18" charset="0"/>
                <a:cs typeface="Times New Roman" pitchFamily="18" charset="0"/>
              </a:rPr>
              <a:t>К обобщению необходимо прибегать в следующих случаях:  </a:t>
            </a:r>
          </a:p>
          <a:p>
            <a:pPr marL="457200" lvl="0" indent="-342900" rtl="0">
              <a:lnSpc>
                <a:spcPct val="100000"/>
              </a:lnSpc>
              <a:spcBef>
                <a:spcPts val="0"/>
              </a:spcBef>
              <a:buSzPct val="100000"/>
              <a:buAutoNum type="arabicPeriod"/>
            </a:pPr>
            <a:r>
              <a:rPr lang="ru" sz="1800" dirty="0">
                <a:latin typeface="Times New Roman" pitchFamily="18" charset="0"/>
                <a:cs typeface="Times New Roman" pitchFamily="18" charset="0"/>
              </a:rPr>
              <a:t>При прогрессе, продвижении, которое уже достигнуто сторонами.  </a:t>
            </a:r>
          </a:p>
          <a:p>
            <a:pPr marL="457200" lvl="0" indent="-342900" rtl="0">
              <a:lnSpc>
                <a:spcPct val="100000"/>
              </a:lnSpc>
              <a:spcBef>
                <a:spcPts val="0"/>
              </a:spcBef>
              <a:buSzPct val="100000"/>
              <a:buAutoNum type="arabicPeriod"/>
            </a:pPr>
            <a:r>
              <a:rPr lang="ru" sz="1800" dirty="0">
                <a:latin typeface="Times New Roman" pitchFamily="18" charset="0"/>
                <a:cs typeface="Times New Roman" pitchFamily="18" charset="0"/>
              </a:rPr>
              <a:t>Когда необходимо идентифицировать, сформулировать и вербализировать тревоги и опасения сторон. </a:t>
            </a:r>
          </a:p>
          <a:p>
            <a:pPr marL="457200" lvl="0" indent="-342900" rtl="0">
              <a:lnSpc>
                <a:spcPct val="100000"/>
              </a:lnSpc>
              <a:spcBef>
                <a:spcPts val="0"/>
              </a:spcBef>
              <a:buSzPct val="100000"/>
              <a:buAutoNum type="arabicPeriod"/>
            </a:pPr>
            <a:r>
              <a:rPr lang="ru" sz="1800" dirty="0">
                <a:latin typeface="Times New Roman" pitchFamily="18" charset="0"/>
                <a:cs typeface="Times New Roman" pitchFamily="18" charset="0"/>
              </a:rPr>
              <a:t>Это очень эффективное средство  при обсуждении и формировании повестки дня или списка тем для обсуждения.  </a:t>
            </a:r>
          </a:p>
          <a:p>
            <a:pPr marL="457200" lvl="0" indent="-342900" rtl="0">
              <a:lnSpc>
                <a:spcPct val="100000"/>
              </a:lnSpc>
              <a:spcBef>
                <a:spcPts val="0"/>
              </a:spcBef>
              <a:buSzPct val="100000"/>
              <a:buAutoNum type="arabicPeriod"/>
            </a:pPr>
            <a:r>
              <a:rPr lang="ru" sz="1800" dirty="0">
                <a:latin typeface="Times New Roman" pitchFamily="18" charset="0"/>
                <a:cs typeface="Times New Roman" pitchFamily="18" charset="0"/>
              </a:rPr>
              <a:t>При необходимости обратить внимание (указать) на общие интересы или области возможных договоренностей.  При необходимости структурировать полученную информацию. </a:t>
            </a:r>
          </a:p>
          <a:p>
            <a:pPr marL="457200" lvl="0" indent="-342900" rtl="0">
              <a:lnSpc>
                <a:spcPct val="100000"/>
              </a:lnSpc>
              <a:spcBef>
                <a:spcPts val="0"/>
              </a:spcBef>
              <a:buSzPct val="100000"/>
              <a:buAutoNum type="arabicPeriod"/>
            </a:pPr>
            <a:r>
              <a:rPr lang="ru" sz="1800" dirty="0">
                <a:latin typeface="Times New Roman" pitchFamily="18" charset="0"/>
                <a:cs typeface="Times New Roman" pitchFamily="18" charset="0"/>
              </a:rPr>
              <a:t> При подведении итога по одному вопросу и переходе к обсуждению другого.  </a:t>
            </a:r>
          </a:p>
          <a:p>
            <a:pPr marL="457200" lvl="0" indent="-342900">
              <a:lnSpc>
                <a:spcPct val="100000"/>
              </a:lnSpc>
              <a:spcBef>
                <a:spcPts val="0"/>
              </a:spcBef>
              <a:buSzPct val="100000"/>
              <a:buAutoNum type="arabicPeriod"/>
            </a:pPr>
            <a:r>
              <a:rPr lang="ru" sz="1800" dirty="0">
                <a:latin typeface="Times New Roman" pitchFamily="18" charset="0"/>
                <a:cs typeface="Times New Roman" pitchFamily="18" charset="0"/>
              </a:rPr>
              <a:t>При обзоре тем и вопросов, по которым у сторон сохраняются разногласия, чтобы понять, над чем нужно работать. </a:t>
            </a:r>
          </a:p>
          <a:p>
            <a:pPr lvl="0">
              <a:spcBef>
                <a:spcPts val="0"/>
              </a:spcBef>
              <a:buNone/>
            </a:pPr>
            <a:r>
              <a:rPr lang="ru" sz="1400" dirty="0"/>
              <a:t> </a:t>
            </a:r>
          </a:p>
          <a:p>
            <a:pPr lvl="0">
              <a:spcBef>
                <a:spcPts val="0"/>
              </a:spcBef>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928662" y="285734"/>
            <a:ext cx="7505700" cy="765000"/>
          </a:xfrm>
          <a:prstGeom prst="rect">
            <a:avLst/>
          </a:prstGeom>
        </p:spPr>
        <p:txBody>
          <a:bodyPr wrap="square" lIns="91425" tIns="91425" rIns="91425" bIns="91425" anchor="t" anchorCtr="0">
            <a:noAutofit/>
          </a:bodyPr>
          <a:lstStyle/>
          <a:p>
            <a:pPr lvl="0" algn="ctr">
              <a:spcBef>
                <a:spcPts val="0"/>
              </a:spcBef>
              <a:buNone/>
            </a:pPr>
            <a:r>
              <a:rPr lang="ru" dirty="0">
                <a:solidFill>
                  <a:srgbClr val="002060"/>
                </a:solidFill>
              </a:rPr>
              <a:t>Перефразирование </a:t>
            </a:r>
          </a:p>
        </p:txBody>
      </p:sp>
      <p:sp>
        <p:nvSpPr>
          <p:cNvPr id="246" name="Shape 246"/>
          <p:cNvSpPr txBox="1">
            <a:spLocks noGrp="1"/>
          </p:cNvSpPr>
          <p:nvPr>
            <p:ph type="body" idx="1"/>
          </p:nvPr>
        </p:nvSpPr>
        <p:spPr>
          <a:xfrm>
            <a:off x="857224" y="1000114"/>
            <a:ext cx="7505700" cy="3598800"/>
          </a:xfrm>
          <a:prstGeom prst="rect">
            <a:avLst/>
          </a:prstGeom>
        </p:spPr>
        <p:txBody>
          <a:bodyPr wrap="square" lIns="91425" tIns="91425" rIns="91425" bIns="91425" anchor="t" anchorCtr="0">
            <a:noAutofit/>
          </a:bodyPr>
          <a:lstStyle/>
          <a:p>
            <a:pPr lvl="0" algn="just">
              <a:spcBef>
                <a:spcPts val="0"/>
              </a:spcBef>
              <a:buNone/>
            </a:pPr>
            <a:r>
              <a:rPr lang="ru" sz="1800" dirty="0"/>
              <a:t>  </a:t>
            </a:r>
            <a:r>
              <a:rPr lang="ru" sz="2000" dirty="0">
                <a:latin typeface="Times New Roman" pitchFamily="18" charset="0"/>
                <a:cs typeface="Times New Roman" pitchFamily="18" charset="0"/>
              </a:rPr>
              <a:t>Перефразирование  − это обобщение (суммирование) того, что сказал кто-то другой, но своими словами, позволяющее медиатору убедиться, насколько правильно он понял сказанное, показать каждому участнику, что он его услышал, и помочь ему услышать и воспринять то, что сказал оппонент. </a:t>
            </a:r>
          </a:p>
          <a:p>
            <a:pPr lvl="0" algn="just">
              <a:spcBef>
                <a:spcPts val="0"/>
              </a:spcBef>
              <a:buNone/>
            </a:pPr>
            <a:r>
              <a:rPr lang="ru" sz="2000" dirty="0">
                <a:latin typeface="Times New Roman" pitchFamily="18" charset="0"/>
                <a:cs typeface="Times New Roman" pitchFamily="18" charset="0"/>
              </a:rPr>
              <a:t>  Перефразирование является и элементом ПП. Перефразировать можно высказывания, касающиеся чувств, эмоций, тревог, опасений, предложений, возможностей, а также содержащие какую-либо информацию. </a:t>
            </a:r>
            <a:r>
              <a:rPr lang="ru" sz="2000" b="1" i="1" dirty="0">
                <a:latin typeface="Times New Roman" pitchFamily="18" charset="0"/>
                <a:cs typeface="Times New Roman" pitchFamily="18" charset="0"/>
              </a:rPr>
              <a:t>Главное в перефразировании − это простота формулировки.</a:t>
            </a:r>
            <a:r>
              <a:rPr lang="ru" sz="2000" dirty="0">
                <a:latin typeface="Times New Roman" pitchFamily="18" charset="0"/>
                <a:cs typeface="Times New Roman" pitchFamily="18"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67600" y="184200"/>
            <a:ext cx="8317500" cy="4874400"/>
          </a:xfrm>
          <a:prstGeom prst="rect">
            <a:avLst/>
          </a:prstGeom>
        </p:spPr>
        <p:txBody>
          <a:bodyPr wrap="square" lIns="91425" tIns="91425" rIns="91425" bIns="91425" anchor="ctr" anchorCtr="0">
            <a:noAutofit/>
          </a:bodyPr>
          <a:lstStyle/>
          <a:p>
            <a:pPr lvl="0" algn="l" rtl="0">
              <a:lnSpc>
                <a:spcPct val="115000"/>
              </a:lnSpc>
              <a:spcBef>
                <a:spcPts val="0"/>
              </a:spcBef>
              <a:spcAft>
                <a:spcPts val="1100"/>
              </a:spcAft>
              <a:buNone/>
            </a:pPr>
            <a:endParaRPr sz="1200">
              <a:solidFill>
                <a:srgbClr val="525252"/>
              </a:solidFill>
              <a:highlight>
                <a:srgbClr val="F9F9F9"/>
              </a:highlight>
              <a:latin typeface="Arial"/>
              <a:ea typeface="Arial"/>
              <a:cs typeface="Arial"/>
              <a:sym typeface="Arial"/>
            </a:endParaRPr>
          </a:p>
          <a:p>
            <a:pPr lvl="0" rtl="0">
              <a:lnSpc>
                <a:spcPct val="115000"/>
              </a:lnSpc>
              <a:spcBef>
                <a:spcPts val="0"/>
              </a:spcBef>
              <a:spcAft>
                <a:spcPts val="1100"/>
              </a:spcAft>
              <a:buNone/>
            </a:pPr>
            <a:r>
              <a:rPr lang="ru" sz="3000" b="1" dirty="0">
                <a:solidFill>
                  <a:srgbClr val="002060"/>
                </a:solidFill>
                <a:highlight>
                  <a:srgbClr val="F9F9F9"/>
                </a:highlight>
                <a:latin typeface="Arial"/>
                <a:ea typeface="Arial"/>
                <a:cs typeface="Arial"/>
                <a:sym typeface="Arial"/>
              </a:rPr>
              <a:t>История медиации</a:t>
            </a:r>
          </a:p>
          <a:p>
            <a:pPr marL="457200" lvl="0" indent="-342900" algn="l" rtl="0">
              <a:lnSpc>
                <a:spcPct val="115000"/>
              </a:lnSpc>
              <a:spcBef>
                <a:spcPts val="0"/>
              </a:spcBef>
              <a:spcAft>
                <a:spcPts val="1100"/>
              </a:spcAft>
              <a:buClr>
                <a:srgbClr val="525252"/>
              </a:buClr>
              <a:buSzPct val="100000"/>
              <a:buFont typeface="Arial"/>
              <a:buChar char="●"/>
            </a:pPr>
            <a:r>
              <a:rPr lang="ru" sz="1600" dirty="0">
                <a:solidFill>
                  <a:srgbClr val="525252"/>
                </a:solidFill>
                <a:highlight>
                  <a:srgbClr val="F9F9F9"/>
                </a:highlight>
                <a:latin typeface="Times New Roman" pitchFamily="18" charset="0"/>
                <a:ea typeface="Arial"/>
                <a:cs typeface="Times New Roman" pitchFamily="18" charset="0"/>
                <a:sym typeface="Arial"/>
              </a:rPr>
              <a:t>По мнению Аристотеля (V — IV вв. до н. э.)., конфликты возникают там, где государство нарушает общие принципы распределения благ. Философ утверждал, что источники распрей заключаются в чрезмерном возвышении одних и унижении других.</a:t>
            </a:r>
          </a:p>
          <a:p>
            <a:pPr marL="457200" lvl="0" indent="-342900" algn="l" rtl="0">
              <a:lnSpc>
                <a:spcPct val="115000"/>
              </a:lnSpc>
              <a:spcBef>
                <a:spcPts val="0"/>
              </a:spcBef>
              <a:spcAft>
                <a:spcPts val="1100"/>
              </a:spcAft>
              <a:buClr>
                <a:srgbClr val="525252"/>
              </a:buClr>
              <a:buSzPct val="100000"/>
              <a:buFont typeface="Arial"/>
              <a:buChar char="●"/>
            </a:pPr>
            <a:r>
              <a:rPr lang="ru" sz="1600" dirty="0">
                <a:solidFill>
                  <a:srgbClr val="525252"/>
                </a:solidFill>
                <a:highlight>
                  <a:srgbClr val="F9F9F9"/>
                </a:highlight>
                <a:latin typeface="Times New Roman" pitchFamily="18" charset="0"/>
                <a:ea typeface="Arial"/>
                <a:cs typeface="Times New Roman" pitchFamily="18" charset="0"/>
                <a:sym typeface="Arial"/>
              </a:rPr>
              <a:t>В VI в. до н.э древний мыслитель Конфуций полагал, что конфликты порождаются неравенством и непохожестью людей.</a:t>
            </a:r>
          </a:p>
          <a:p>
            <a:pPr marL="457200" lvl="0" indent="-342900" algn="l" rtl="0">
              <a:lnSpc>
                <a:spcPct val="115000"/>
              </a:lnSpc>
              <a:spcBef>
                <a:spcPts val="0"/>
              </a:spcBef>
              <a:spcAft>
                <a:spcPts val="1100"/>
              </a:spcAft>
              <a:buClr>
                <a:srgbClr val="525252"/>
              </a:buClr>
              <a:buSzPct val="100000"/>
              <a:buFont typeface="Arial"/>
              <a:buChar char="●"/>
            </a:pPr>
            <a:r>
              <a:rPr lang="ru" sz="1600" dirty="0">
                <a:solidFill>
                  <a:srgbClr val="525252"/>
                </a:solidFill>
                <a:highlight>
                  <a:srgbClr val="F9F9F9"/>
                </a:highlight>
                <a:latin typeface="Times New Roman" pitchFamily="18" charset="0"/>
                <a:ea typeface="Arial"/>
                <a:cs typeface="Times New Roman" pitchFamily="18" charset="0"/>
                <a:sym typeface="Arial"/>
              </a:rPr>
              <a:t>В VII–IV вв. до н. э. древнегреческие философы  Платон и Геродот считали, что отношения между людьми должны быть бесконфликтными. По мнению Платона, некогда существовал «золотой век», когда «люди любили друг друга и относились друг к другу доброжелательно». В таком социальном конфликте, как война философ видел величайшее зло.</a:t>
            </a:r>
          </a:p>
          <a:p>
            <a:pPr lvl="0" rtl="0">
              <a:lnSpc>
                <a:spcPct val="115000"/>
              </a:lnSpc>
              <a:spcBef>
                <a:spcPts val="0"/>
              </a:spcBef>
              <a:spcAft>
                <a:spcPts val="1100"/>
              </a:spcAft>
              <a:buNone/>
            </a:pPr>
            <a:endParaRPr sz="3000" b="1">
              <a:solidFill>
                <a:srgbClr val="2BA48C"/>
              </a:solidFill>
              <a:highlight>
                <a:srgbClr val="F9F9F9"/>
              </a:highlight>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714348" y="428610"/>
            <a:ext cx="7505700" cy="954600"/>
          </a:xfrm>
          <a:prstGeom prst="rect">
            <a:avLst/>
          </a:prstGeom>
        </p:spPr>
        <p:txBody>
          <a:bodyPr wrap="square" lIns="91425" tIns="91425" rIns="91425" bIns="91425" anchor="t" anchorCtr="0">
            <a:noAutofit/>
          </a:bodyPr>
          <a:lstStyle/>
          <a:p>
            <a:pPr lvl="0" algn="ctr">
              <a:spcBef>
                <a:spcPts val="0"/>
              </a:spcBef>
              <a:buNone/>
            </a:pPr>
            <a:r>
              <a:rPr lang="ru" dirty="0">
                <a:solidFill>
                  <a:srgbClr val="002060"/>
                </a:solidFill>
              </a:rPr>
              <a:t>Техника задавания вопросов. </a:t>
            </a:r>
          </a:p>
        </p:txBody>
      </p:sp>
      <p:sp>
        <p:nvSpPr>
          <p:cNvPr id="252" name="Shape 252"/>
          <p:cNvSpPr txBox="1">
            <a:spLocks noGrp="1"/>
          </p:cNvSpPr>
          <p:nvPr>
            <p:ph type="body" idx="1"/>
          </p:nvPr>
        </p:nvSpPr>
        <p:spPr>
          <a:xfrm>
            <a:off x="714348" y="1214428"/>
            <a:ext cx="7505700" cy="2975700"/>
          </a:xfrm>
          <a:prstGeom prst="rect">
            <a:avLst/>
          </a:prstGeom>
        </p:spPr>
        <p:txBody>
          <a:bodyPr wrap="square" lIns="91425" tIns="91425" rIns="91425" bIns="91425" anchor="t" anchorCtr="0">
            <a:noAutofit/>
          </a:bodyPr>
          <a:lstStyle/>
          <a:p>
            <a:pPr lvl="0" algn="just">
              <a:spcBef>
                <a:spcPts val="0"/>
              </a:spcBef>
              <a:buNone/>
            </a:pPr>
            <a:r>
              <a:rPr lang="ru" sz="1800" dirty="0"/>
              <a:t>  </a:t>
            </a:r>
            <a:r>
              <a:rPr lang="ru" sz="2000" dirty="0">
                <a:latin typeface="Times New Roman" pitchFamily="18" charset="0"/>
                <a:cs typeface="Times New Roman" pitchFamily="18" charset="0"/>
              </a:rPr>
              <a:t>Вопросы могут быть открытого и закрытого типа. Вопросы, создающие условия для получения многообразных, полных, развернутых ответов, − это открытые вопросы. Их необходимо использовать для того, чтобы получить более широкий взгляд на ситуацию, проблему, позволить говорящему направить дискуссию и расставить акценты на том, что ему представляется наиболее важным и значимым. Задав вопрос открытого типа, медиатор создает возможность для применения техники активного слушания. </a:t>
            </a:r>
          </a:p>
          <a:p>
            <a:pPr lvl="0">
              <a:spcBef>
                <a:spcPts val="0"/>
              </a:spcBef>
              <a:buNone/>
            </a:pP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857224" y="357172"/>
            <a:ext cx="7505700" cy="954600"/>
          </a:xfrm>
          <a:prstGeom prst="rect">
            <a:avLst/>
          </a:prstGeom>
        </p:spPr>
        <p:txBody>
          <a:bodyPr wrap="square" lIns="91425" tIns="91425" rIns="91425" bIns="91425" anchor="t" anchorCtr="0">
            <a:noAutofit/>
          </a:bodyPr>
          <a:lstStyle/>
          <a:p>
            <a:pPr lvl="0" algn="ctr">
              <a:spcBef>
                <a:spcPts val="0"/>
              </a:spcBef>
              <a:buNone/>
            </a:pPr>
            <a:r>
              <a:rPr lang="ru" dirty="0">
                <a:solidFill>
                  <a:srgbClr val="002060"/>
                </a:solidFill>
              </a:rPr>
              <a:t>Рефрейминг.</a:t>
            </a:r>
          </a:p>
        </p:txBody>
      </p:sp>
      <p:sp>
        <p:nvSpPr>
          <p:cNvPr id="258" name="Shape 258"/>
          <p:cNvSpPr txBox="1">
            <a:spLocks noGrp="1"/>
          </p:cNvSpPr>
          <p:nvPr>
            <p:ph type="body" idx="1"/>
          </p:nvPr>
        </p:nvSpPr>
        <p:spPr>
          <a:xfrm>
            <a:off x="928662" y="1071552"/>
            <a:ext cx="7505700" cy="3294600"/>
          </a:xfrm>
          <a:prstGeom prst="rect">
            <a:avLst/>
          </a:prstGeom>
        </p:spPr>
        <p:txBody>
          <a:bodyPr wrap="square" lIns="91425" tIns="91425" rIns="91425" bIns="91425" anchor="t" anchorCtr="0">
            <a:noAutofit/>
          </a:bodyPr>
          <a:lstStyle/>
          <a:p>
            <a:pPr lvl="0" algn="just">
              <a:spcBef>
                <a:spcPts val="0"/>
              </a:spcBef>
              <a:buNone/>
            </a:pPr>
            <a:r>
              <a:rPr lang="ru" dirty="0"/>
              <a:t>  </a:t>
            </a:r>
            <a:r>
              <a:rPr lang="ru" sz="2000" dirty="0">
                <a:latin typeface="Times New Roman" pitchFamily="18" charset="0"/>
                <a:cs typeface="Times New Roman" pitchFamily="18" charset="0"/>
              </a:rPr>
              <a:t>Медиатор оказывает содействие сторонам в прояснении их собственных интересов, потребностей, эмоций, переживаний, возможностей, а также в принятии другой стороны, ее точки зрения (даже если участник спора и не согласен со своим оппонентом), ее мотивов, эмоций, чувств, ограничений и возможностей. </a:t>
            </a:r>
          </a:p>
          <a:p>
            <a:pPr lvl="0" algn="ctr">
              <a:spcBef>
                <a:spcPts val="0"/>
              </a:spcBef>
              <a:buNone/>
            </a:pPr>
            <a:r>
              <a:rPr lang="ru" sz="2000" dirty="0">
                <a:latin typeface="Times New Roman" pitchFamily="18" charset="0"/>
                <a:cs typeface="Times New Roman" pitchFamily="18" charset="0"/>
              </a:rPr>
              <a:t>  </a:t>
            </a:r>
            <a:r>
              <a:rPr lang="ru" sz="2000" b="1" i="1" dirty="0">
                <a:latin typeface="Times New Roman" pitchFamily="18" charset="0"/>
                <a:cs typeface="Times New Roman" pitchFamily="18" charset="0"/>
              </a:rPr>
              <a:t>В результате происходят отделение человека от собственного конфликта и трансформация, или реструктуризация («рефрейминг») спорного вопроса.  </a:t>
            </a:r>
          </a:p>
          <a:p>
            <a:pPr lvl="0">
              <a:spcBef>
                <a:spcPts val="0"/>
              </a:spcBef>
              <a:buNone/>
            </a:pPr>
            <a:endParaRPr sz="200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857224" y="285734"/>
            <a:ext cx="7505700" cy="949500"/>
          </a:xfrm>
          <a:prstGeom prst="rect">
            <a:avLst/>
          </a:prstGeom>
        </p:spPr>
        <p:txBody>
          <a:bodyPr wrap="square" lIns="91425" tIns="91425" rIns="91425" bIns="91425" anchor="t" anchorCtr="0">
            <a:noAutofit/>
          </a:bodyPr>
          <a:lstStyle/>
          <a:p>
            <a:pPr lvl="0" algn="ctr" rtl="0">
              <a:spcBef>
                <a:spcPts val="0"/>
              </a:spcBef>
              <a:buNone/>
            </a:pPr>
            <a:r>
              <a:rPr lang="ru" dirty="0">
                <a:solidFill>
                  <a:srgbClr val="002060"/>
                </a:solidFill>
              </a:rPr>
              <a:t>“Верхушка айсберга”</a:t>
            </a:r>
          </a:p>
        </p:txBody>
      </p:sp>
      <p:sp>
        <p:nvSpPr>
          <p:cNvPr id="264" name="Shape 264"/>
          <p:cNvSpPr txBox="1">
            <a:spLocks noGrp="1"/>
          </p:cNvSpPr>
          <p:nvPr>
            <p:ph type="body" idx="1"/>
          </p:nvPr>
        </p:nvSpPr>
        <p:spPr>
          <a:xfrm>
            <a:off x="714348" y="928676"/>
            <a:ext cx="8161500" cy="3372300"/>
          </a:xfrm>
          <a:prstGeom prst="rect">
            <a:avLst/>
          </a:prstGeom>
        </p:spPr>
        <p:txBody>
          <a:bodyPr wrap="square" lIns="91425" tIns="91425" rIns="91425" bIns="91425" anchor="t" anchorCtr="0">
            <a:noAutofit/>
          </a:bodyPr>
          <a:lstStyle/>
          <a:p>
            <a:pPr lvl="0" algn="just" rtl="0">
              <a:spcBef>
                <a:spcPts val="0"/>
              </a:spcBef>
              <a:buNone/>
            </a:pPr>
            <a:r>
              <a:rPr lang="ru" dirty="0"/>
              <a:t>  </a:t>
            </a:r>
            <a:r>
              <a:rPr lang="ru" dirty="0">
                <a:latin typeface="Times New Roman" pitchFamily="18" charset="0"/>
                <a:cs typeface="Times New Roman" pitchFamily="18" charset="0"/>
              </a:rPr>
              <a:t>Д</a:t>
            </a:r>
            <a:r>
              <a:rPr lang="ru" sz="1800" dirty="0">
                <a:latin typeface="Times New Roman" pitchFamily="18" charset="0"/>
                <a:cs typeface="Times New Roman" pitchFamily="18" charset="0"/>
              </a:rPr>
              <a:t>ля разъяснения принципов этой работы можно использовать </a:t>
            </a:r>
            <a:r>
              <a:rPr lang="ru" sz="1800" b="1" i="1" dirty="0">
                <a:latin typeface="Times New Roman" pitchFamily="18" charset="0"/>
                <a:cs typeface="Times New Roman" pitchFamily="18" charset="0"/>
              </a:rPr>
              <a:t>метафору айсберга,</a:t>
            </a:r>
            <a:r>
              <a:rPr lang="ru" sz="1800" dirty="0">
                <a:latin typeface="Times New Roman" pitchFamily="18" charset="0"/>
                <a:cs typeface="Times New Roman" pitchFamily="18" charset="0"/>
              </a:rPr>
              <a:t> у которого помимо видимой части есть и другая, скрытая от наблюдателя подводная часть. Видимой части соответствуют позиции сторон в споре, которые они предъявляют. Работая лишь с содержанием, то есть верхушкой айсберга, невозможно понять глубинные мотивы конфликта, являющиеся его своеобразным «топливом». «Топливо» же это состоит из неудовлетворенных потребностей и нереализованных интересов, индикаторами которых являются испытываемые человеком чувства и эмоции. </a:t>
            </a:r>
            <a:r>
              <a:rPr lang="ru" sz="1800" b="1" i="1" dirty="0">
                <a:latin typeface="Times New Roman" pitchFamily="18" charset="0"/>
                <a:cs typeface="Times New Roman" pitchFamily="18" charset="0"/>
              </a:rPr>
              <a:t>Эмпатия, сопереживание, принятие создают обстановку доверия, в которой человек может открыто говорить о своих переживаниях.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prstGeom prst="rect">
            <a:avLst/>
          </a:prstGeom>
        </p:spPr>
        <p:txBody>
          <a:bodyPr wrap="square" lIns="91425" tIns="91425" rIns="91425" bIns="91425" anchor="t" anchorCtr="0">
            <a:noAutofit/>
          </a:bodyPr>
          <a:lstStyle/>
          <a:p>
            <a:pPr lvl="0">
              <a:spcBef>
                <a:spcPts val="0"/>
              </a:spcBef>
              <a:buNone/>
            </a:pPr>
            <a:endParaRPr/>
          </a:p>
        </p:txBody>
      </p:sp>
      <p:sp>
        <p:nvSpPr>
          <p:cNvPr id="270" name="Shape 270"/>
          <p:cNvSpPr txBox="1">
            <a:spLocks noGrp="1"/>
          </p:cNvSpPr>
          <p:nvPr>
            <p:ph type="body" idx="1"/>
          </p:nvPr>
        </p:nvSpPr>
        <p:spPr>
          <a:prstGeom prst="rect">
            <a:avLst/>
          </a:prstGeom>
        </p:spPr>
        <p:txBody>
          <a:bodyPr wrap="square" lIns="91425" tIns="91425" rIns="91425" bIns="91425" anchor="t" anchorCtr="0">
            <a:noAutofit/>
          </a:bodyPr>
          <a:lstStyle/>
          <a:p>
            <a:pPr lvl="0">
              <a:spcBef>
                <a:spcPts val="0"/>
              </a:spcBef>
              <a:buNone/>
            </a:pPr>
            <a:endParaRPr/>
          </a:p>
        </p:txBody>
      </p:sp>
      <p:pic>
        <p:nvPicPr>
          <p:cNvPr id="271" name="Shape 271"/>
          <p:cNvPicPr preferRelativeResize="0"/>
          <p:nvPr/>
        </p:nvPicPr>
        <p:blipFill>
          <a:blip r:embed="rId3">
            <a:alphaModFix/>
          </a:blip>
          <a:stretch>
            <a:fillRect/>
          </a:stretch>
        </p:blipFill>
        <p:spPr>
          <a:xfrm>
            <a:off x="762000" y="214313"/>
            <a:ext cx="7620000" cy="4714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637625" y="647700"/>
            <a:ext cx="7963200" cy="3810000"/>
          </a:xfrm>
          <a:prstGeom prst="rect">
            <a:avLst/>
          </a:prstGeom>
        </p:spPr>
        <p:txBody>
          <a:bodyPr wrap="square" lIns="91425" tIns="91425" rIns="91425" bIns="91425" anchor="ctr" anchorCtr="0">
            <a:noAutofit/>
          </a:bodyPr>
          <a:lstStyle/>
          <a:p>
            <a:pPr marL="457200" lvl="0" indent="-342900" algn="l" rtl="0">
              <a:lnSpc>
                <a:spcPct val="115000"/>
              </a:lnSpc>
              <a:spcBef>
                <a:spcPts val="0"/>
              </a:spcBef>
              <a:spcAft>
                <a:spcPts val="1100"/>
              </a:spcAft>
              <a:buClr>
                <a:srgbClr val="525252"/>
              </a:buClr>
              <a:buSzPct val="100000"/>
              <a:buFont typeface="Arial"/>
              <a:buChar char="●"/>
            </a:pPr>
            <a:r>
              <a:rPr lang="ru" sz="1800" dirty="0">
                <a:solidFill>
                  <a:srgbClr val="525252"/>
                </a:solidFill>
                <a:highlight>
                  <a:srgbClr val="F9F9F9"/>
                </a:highlight>
                <a:latin typeface="Times New Roman" pitchFamily="18" charset="0"/>
                <a:ea typeface="Arial"/>
                <a:cs typeface="Times New Roman" pitchFamily="18" charset="0"/>
                <a:sym typeface="Arial"/>
              </a:rPr>
              <a:t>В XIX и XX вв. свою лепту в развитие конфликтологии внесли многие философы, социологи, психологи, такие как З. Фрейд, Э. Фромм, У. Макдаугалл, К. Лоренц и др.</a:t>
            </a:r>
          </a:p>
          <a:p>
            <a:pPr marL="457200" lvl="0" indent="-342900" algn="l" rtl="0">
              <a:lnSpc>
                <a:spcPct val="115000"/>
              </a:lnSpc>
              <a:spcBef>
                <a:spcPts val="0"/>
              </a:spcBef>
              <a:spcAft>
                <a:spcPts val="1100"/>
              </a:spcAft>
              <a:buClr>
                <a:srgbClr val="525252"/>
              </a:buClr>
              <a:buSzPct val="100000"/>
              <a:buFont typeface="Arial"/>
              <a:buChar char="●"/>
            </a:pPr>
            <a:r>
              <a:rPr lang="ru" sz="1800" dirty="0">
                <a:solidFill>
                  <a:srgbClr val="525252"/>
                </a:solidFill>
                <a:highlight>
                  <a:srgbClr val="F9F9F9"/>
                </a:highlight>
                <a:latin typeface="Times New Roman" pitchFamily="18" charset="0"/>
                <a:ea typeface="Arial"/>
                <a:cs typeface="Times New Roman" pitchFamily="18" charset="0"/>
                <a:sym typeface="Arial"/>
              </a:rPr>
              <a:t>Первые попытки решить спор с помощью третьих лиц совершали  древние иудеи.  В Китае и Японии «техника переговоров»  использовалась для урегулирования социальных отношений.</a:t>
            </a:r>
          </a:p>
          <a:p>
            <a:pPr marL="457200" lvl="0" indent="-342900" algn="l" rtl="0">
              <a:lnSpc>
                <a:spcPct val="115000"/>
              </a:lnSpc>
              <a:spcBef>
                <a:spcPts val="0"/>
              </a:spcBef>
              <a:spcAft>
                <a:spcPts val="1100"/>
              </a:spcAft>
              <a:buClr>
                <a:srgbClr val="525252"/>
              </a:buClr>
              <a:buSzPct val="100000"/>
              <a:buFont typeface="Arial"/>
              <a:buChar char="●"/>
            </a:pPr>
            <a:r>
              <a:rPr lang="ru" sz="1800" dirty="0">
                <a:solidFill>
                  <a:srgbClr val="525252"/>
                </a:solidFill>
                <a:highlight>
                  <a:srgbClr val="F9F9F9"/>
                </a:highlight>
                <a:latin typeface="Times New Roman" pitchFamily="18" charset="0"/>
                <a:ea typeface="Arial"/>
                <a:cs typeface="Times New Roman" pitchFamily="18" charset="0"/>
                <a:sym typeface="Arial"/>
              </a:rPr>
              <a:t>В античной Греции – для урегулирования конфликтов между городами - государствами.</a:t>
            </a:r>
          </a:p>
          <a:p>
            <a:pPr marL="457200" lvl="0" indent="-342900" algn="l" rtl="0">
              <a:lnSpc>
                <a:spcPct val="115000"/>
              </a:lnSpc>
              <a:spcBef>
                <a:spcPts val="0"/>
              </a:spcBef>
              <a:spcAft>
                <a:spcPts val="1100"/>
              </a:spcAft>
              <a:buClr>
                <a:srgbClr val="525252"/>
              </a:buClr>
              <a:buSzPct val="100000"/>
              <a:buFont typeface="Arial"/>
              <a:buChar char="●"/>
            </a:pPr>
            <a:r>
              <a:rPr lang="ru" sz="1800" dirty="0">
                <a:solidFill>
                  <a:srgbClr val="525252"/>
                </a:solidFill>
                <a:highlight>
                  <a:srgbClr val="F9F9F9"/>
                </a:highlight>
                <a:latin typeface="Times New Roman" pitchFamily="18" charset="0"/>
                <a:ea typeface="Arial"/>
                <a:cs typeface="Times New Roman" pitchFamily="18" charset="0"/>
                <a:sym typeface="Arial"/>
              </a:rPr>
              <a:t>В африканских племенах конфликты разрешались и разрешаются с помощью авторитетного лица, которому все доверяют.</a:t>
            </a:r>
          </a:p>
          <a:p>
            <a:pPr lvl="0">
              <a:spcBef>
                <a:spcPts val="0"/>
              </a:spcBef>
              <a:buNone/>
            </a:pP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Shape 156"/>
        <p:cNvGrpSpPr/>
        <p:nvPr/>
      </p:nvGrpSpPr>
      <p:grpSpPr>
        <a:xfrm>
          <a:off x="0" y="0"/>
          <a:ext cx="0" cy="0"/>
          <a:chOff x="0" y="0"/>
          <a:chExt cx="0" cy="0"/>
        </a:xfrm>
      </p:grpSpPr>
      <p:sp>
        <p:nvSpPr>
          <p:cNvPr id="7" name="Заголовок 6"/>
          <p:cNvSpPr>
            <a:spLocks noGrp="1"/>
          </p:cNvSpPr>
          <p:nvPr>
            <p:ph type="title"/>
          </p:nvPr>
        </p:nvSpPr>
        <p:spPr>
          <a:xfrm>
            <a:off x="457200" y="205978"/>
            <a:ext cx="8229600" cy="5151853"/>
          </a:xfrm>
        </p:spPr>
        <p:txBody>
          <a:bodyPr/>
          <a:lstStyle/>
          <a:p>
            <a:endParaRPr lang="ru-RU" dirty="0"/>
          </a:p>
        </p:txBody>
      </p:sp>
      <p:graphicFrame>
        <p:nvGraphicFramePr>
          <p:cNvPr id="157" name="Shape 157"/>
          <p:cNvGraphicFramePr/>
          <p:nvPr/>
        </p:nvGraphicFramePr>
        <p:xfrm>
          <a:off x="500034" y="214296"/>
          <a:ext cx="8143932" cy="4063556"/>
        </p:xfrm>
        <a:graphic>
          <a:graphicData uri="http://schemas.openxmlformats.org/drawingml/2006/table">
            <a:tbl>
              <a:tblPr>
                <a:noFill/>
                <a:tableStyleId>{4113ABEE-4847-4A97-A362-235A2FBDBE40}</a:tableStyleId>
              </a:tblPr>
              <a:tblGrid>
                <a:gridCol w="4061250"/>
                <a:gridCol w="4082682"/>
              </a:tblGrid>
              <a:tr h="510187">
                <a:tc>
                  <a:txBody>
                    <a:bodyPr/>
                    <a:lstStyle/>
                    <a:p>
                      <a:pPr lvl="0" algn="ctr" rtl="0">
                        <a:lnSpc>
                          <a:spcPct val="115000"/>
                        </a:lnSpc>
                        <a:spcBef>
                          <a:spcPts val="0"/>
                        </a:spcBef>
                        <a:spcAft>
                          <a:spcPts val="1100"/>
                        </a:spcAft>
                        <a:buNone/>
                      </a:pPr>
                      <a:r>
                        <a:rPr lang="ru" sz="1800" b="1" dirty="0">
                          <a:solidFill>
                            <a:srgbClr val="525252"/>
                          </a:solidFill>
                          <a:highlight>
                            <a:srgbClr val="F9F9F9"/>
                          </a:highlight>
                          <a:latin typeface="Times New Roman" pitchFamily="18" charset="0"/>
                          <a:cs typeface="Times New Roman" pitchFamily="18" charset="0"/>
                        </a:rPr>
                        <a:t>Суд</a:t>
                      </a:r>
                    </a:p>
                  </a:txBody>
                  <a:tcPr marL="47625" marR="47625" marT="47625" marB="47625">
                    <a:lnL w="9525" cap="flat" cmpd="sng">
                      <a:solidFill>
                        <a:srgbClr val="DDDDDD"/>
                      </a:solidFill>
                      <a:prstDash val="solid"/>
                      <a:round/>
                      <a:headEnd type="none" w="med" len="med"/>
                      <a:tailEnd type="none" w="med" len="med"/>
                    </a:lnL>
                    <a:lnR w="9525" cap="flat" cmpd="sng">
                      <a:solidFill>
                        <a:srgbClr val="DDDDDD"/>
                      </a:solidFill>
                      <a:prstDash val="solid"/>
                      <a:round/>
                      <a:headEnd type="none" w="med" len="med"/>
                      <a:tailEnd type="none" w="med" len="med"/>
                    </a:lnR>
                    <a:lnT w="9525" cap="flat" cmpd="sng">
                      <a:solidFill>
                        <a:srgbClr val="DDDDDD"/>
                      </a:solidFill>
                      <a:prstDash val="solid"/>
                      <a:round/>
                      <a:headEnd type="none" w="med" len="med"/>
                      <a:tailEnd type="none" w="med" len="med"/>
                    </a:lnT>
                    <a:lnB w="9525" cap="flat" cmpd="sng">
                      <a:solidFill>
                        <a:srgbClr val="DDDDDD"/>
                      </a:solidFill>
                      <a:prstDash val="solid"/>
                      <a:round/>
                      <a:headEnd type="none" w="med" len="med"/>
                      <a:tailEnd type="none" w="med" len="med"/>
                    </a:lnB>
                    <a:solidFill>
                      <a:schemeClr val="bg1"/>
                    </a:solidFill>
                  </a:tcPr>
                </a:tc>
                <a:tc>
                  <a:txBody>
                    <a:bodyPr/>
                    <a:lstStyle/>
                    <a:p>
                      <a:pPr lvl="0" algn="ctr" rtl="0">
                        <a:lnSpc>
                          <a:spcPct val="115000"/>
                        </a:lnSpc>
                        <a:spcBef>
                          <a:spcPts val="0"/>
                        </a:spcBef>
                        <a:spcAft>
                          <a:spcPts val="1100"/>
                        </a:spcAft>
                        <a:buNone/>
                      </a:pPr>
                      <a:r>
                        <a:rPr lang="ru" sz="1800" b="1" dirty="0">
                          <a:solidFill>
                            <a:srgbClr val="525252"/>
                          </a:solidFill>
                          <a:highlight>
                            <a:srgbClr val="F9F9F9"/>
                          </a:highlight>
                          <a:latin typeface="Times New Roman" pitchFamily="18" charset="0"/>
                          <a:cs typeface="Times New Roman" pitchFamily="18" charset="0"/>
                        </a:rPr>
                        <a:t>Медиация</a:t>
                      </a:r>
                    </a:p>
                  </a:txBody>
                  <a:tcPr marL="47625" marR="47625" marT="47625" marB="47625">
                    <a:lnL w="9525" cap="flat" cmpd="sng">
                      <a:solidFill>
                        <a:srgbClr val="DDDDDD"/>
                      </a:solidFill>
                      <a:prstDash val="solid"/>
                      <a:round/>
                      <a:headEnd type="none" w="med" len="med"/>
                      <a:tailEnd type="none" w="med" len="med"/>
                    </a:lnL>
                    <a:lnR w="9525" cap="flat" cmpd="sng">
                      <a:solidFill>
                        <a:srgbClr val="DDDDDD"/>
                      </a:solidFill>
                      <a:prstDash val="solid"/>
                      <a:round/>
                      <a:headEnd type="none" w="med" len="med"/>
                      <a:tailEnd type="none" w="med" len="med"/>
                    </a:lnR>
                    <a:lnT w="9525" cap="flat" cmpd="sng">
                      <a:solidFill>
                        <a:srgbClr val="DDDDDD"/>
                      </a:solidFill>
                      <a:prstDash val="solid"/>
                      <a:round/>
                      <a:headEnd type="none" w="med" len="med"/>
                      <a:tailEnd type="none" w="med" len="med"/>
                    </a:lnT>
                    <a:lnB w="9525" cap="flat" cmpd="sng">
                      <a:solidFill>
                        <a:srgbClr val="DDDDDD"/>
                      </a:solidFill>
                      <a:prstDash val="solid"/>
                      <a:round/>
                      <a:headEnd type="none" w="med" len="med"/>
                      <a:tailEnd type="none" w="med" len="med"/>
                    </a:lnB>
                    <a:solidFill>
                      <a:schemeClr val="bg1"/>
                    </a:solidFill>
                  </a:tcPr>
                </a:tc>
              </a:tr>
              <a:tr h="1158416">
                <a:tc>
                  <a:txBody>
                    <a:bodyPr/>
                    <a:lstStyle/>
                    <a:p>
                      <a:pPr lvl="0" rtl="0">
                        <a:lnSpc>
                          <a:spcPct val="115000"/>
                        </a:lnSpc>
                        <a:spcBef>
                          <a:spcPts val="0"/>
                        </a:spcBef>
                        <a:spcAft>
                          <a:spcPts val="1700"/>
                        </a:spcAft>
                        <a:buNone/>
                      </a:pPr>
                      <a:r>
                        <a:rPr lang="ru" sz="1800" dirty="0">
                          <a:solidFill>
                            <a:srgbClr val="525252"/>
                          </a:solidFill>
                          <a:highlight>
                            <a:srgbClr val="F9F9F9"/>
                          </a:highlight>
                          <a:latin typeface="Times New Roman" pitchFamily="18" charset="0"/>
                          <a:cs typeface="Times New Roman" pitchFamily="18" charset="0"/>
                        </a:rPr>
                        <a:t>Судебный процесс может начаться независимо от воли одной из сторон</a:t>
                      </a:r>
                    </a:p>
                  </a:txBody>
                  <a:tcPr marL="47625" marR="47625" marT="47625" marB="47625">
                    <a:lnL w="9525" cap="flat" cmpd="sng">
                      <a:solidFill>
                        <a:srgbClr val="DDDDDD"/>
                      </a:solidFill>
                      <a:prstDash val="solid"/>
                      <a:round/>
                      <a:headEnd type="none" w="med" len="med"/>
                      <a:tailEnd type="none" w="med" len="med"/>
                    </a:lnL>
                    <a:lnR w="9525" cap="flat" cmpd="sng">
                      <a:solidFill>
                        <a:srgbClr val="DDDDDD"/>
                      </a:solidFill>
                      <a:prstDash val="solid"/>
                      <a:round/>
                      <a:headEnd type="none" w="med" len="med"/>
                      <a:tailEnd type="none" w="med" len="med"/>
                    </a:lnR>
                    <a:lnT w="9525" cap="flat" cmpd="sng">
                      <a:solidFill>
                        <a:srgbClr val="DDDDDD"/>
                      </a:solidFill>
                      <a:prstDash val="solid"/>
                      <a:round/>
                      <a:headEnd type="none" w="med" len="med"/>
                      <a:tailEnd type="none" w="med" len="med"/>
                    </a:lnT>
                    <a:lnB w="9525" cap="flat" cmpd="sng">
                      <a:solidFill>
                        <a:srgbClr val="DDDDDD"/>
                      </a:solidFill>
                      <a:prstDash val="solid"/>
                      <a:round/>
                      <a:headEnd type="none" w="med" len="med"/>
                      <a:tailEnd type="none" w="med" len="med"/>
                    </a:lnB>
                    <a:solidFill>
                      <a:schemeClr val="bg1"/>
                    </a:solidFill>
                  </a:tcPr>
                </a:tc>
                <a:tc>
                  <a:txBody>
                    <a:bodyPr/>
                    <a:lstStyle/>
                    <a:p>
                      <a:pPr lvl="0" rtl="0">
                        <a:lnSpc>
                          <a:spcPct val="115000"/>
                        </a:lnSpc>
                        <a:spcBef>
                          <a:spcPts val="0"/>
                        </a:spcBef>
                        <a:spcAft>
                          <a:spcPts val="1700"/>
                        </a:spcAft>
                        <a:buNone/>
                      </a:pPr>
                      <a:r>
                        <a:rPr lang="ru" sz="1800" dirty="0">
                          <a:solidFill>
                            <a:srgbClr val="525252"/>
                          </a:solidFill>
                          <a:highlight>
                            <a:srgbClr val="F9F9F9"/>
                          </a:highlight>
                          <a:latin typeface="Times New Roman" pitchFamily="18" charset="0"/>
                          <a:cs typeface="Times New Roman" pitchFamily="18" charset="0"/>
                        </a:rPr>
                        <a:t>Процесс медиации учитывает добровольность сторон</a:t>
                      </a:r>
                    </a:p>
                  </a:txBody>
                  <a:tcPr marL="47625" marR="47625" marT="47625" marB="47625">
                    <a:lnL w="9525" cap="flat" cmpd="sng">
                      <a:solidFill>
                        <a:srgbClr val="DDDDDD"/>
                      </a:solidFill>
                      <a:prstDash val="solid"/>
                      <a:round/>
                      <a:headEnd type="none" w="med" len="med"/>
                      <a:tailEnd type="none" w="med" len="med"/>
                    </a:lnL>
                    <a:lnR w="9525" cap="flat" cmpd="sng">
                      <a:solidFill>
                        <a:srgbClr val="DDDDDD"/>
                      </a:solidFill>
                      <a:prstDash val="solid"/>
                      <a:round/>
                      <a:headEnd type="none" w="med" len="med"/>
                      <a:tailEnd type="none" w="med" len="med"/>
                    </a:lnR>
                    <a:lnT w="9525" cap="flat" cmpd="sng">
                      <a:solidFill>
                        <a:srgbClr val="DDDDDD"/>
                      </a:solidFill>
                      <a:prstDash val="solid"/>
                      <a:round/>
                      <a:headEnd type="none" w="med" len="med"/>
                      <a:tailEnd type="none" w="med" len="med"/>
                    </a:lnT>
                    <a:lnB w="9525" cap="flat" cmpd="sng">
                      <a:solidFill>
                        <a:srgbClr val="DDDDDD"/>
                      </a:solidFill>
                      <a:prstDash val="solid"/>
                      <a:round/>
                      <a:headEnd type="none" w="med" len="med"/>
                      <a:tailEnd type="none" w="med" len="med"/>
                    </a:lnB>
                    <a:solidFill>
                      <a:schemeClr val="bg1"/>
                    </a:solidFill>
                  </a:tcPr>
                </a:tc>
              </a:tr>
              <a:tr h="454320">
                <a:tc>
                  <a:txBody>
                    <a:bodyPr/>
                    <a:lstStyle/>
                    <a:p>
                      <a:pPr lvl="0" rtl="0">
                        <a:lnSpc>
                          <a:spcPct val="115000"/>
                        </a:lnSpc>
                        <a:spcBef>
                          <a:spcPts val="0"/>
                        </a:spcBef>
                        <a:spcAft>
                          <a:spcPts val="1700"/>
                        </a:spcAft>
                        <a:buNone/>
                      </a:pPr>
                      <a:r>
                        <a:rPr lang="ru" sz="1800" dirty="0">
                          <a:solidFill>
                            <a:srgbClr val="525252"/>
                          </a:solidFill>
                          <a:highlight>
                            <a:srgbClr val="F9F9F9"/>
                          </a:highlight>
                          <a:latin typeface="Times New Roman" pitchFamily="18" charset="0"/>
                          <a:cs typeface="Times New Roman" pitchFamily="18" charset="0"/>
                        </a:rPr>
                        <a:t>Судья не выбирается</a:t>
                      </a:r>
                    </a:p>
                  </a:txBody>
                  <a:tcPr marL="47625" marR="47625" marT="47625" marB="47625">
                    <a:lnL w="9525" cap="flat" cmpd="sng">
                      <a:solidFill>
                        <a:srgbClr val="DDDDDD"/>
                      </a:solidFill>
                      <a:prstDash val="solid"/>
                      <a:round/>
                      <a:headEnd type="none" w="med" len="med"/>
                      <a:tailEnd type="none" w="med" len="med"/>
                    </a:lnL>
                    <a:lnR w="9525" cap="flat" cmpd="sng">
                      <a:solidFill>
                        <a:srgbClr val="DDDDDD"/>
                      </a:solidFill>
                      <a:prstDash val="solid"/>
                      <a:round/>
                      <a:headEnd type="none" w="med" len="med"/>
                      <a:tailEnd type="none" w="med" len="med"/>
                    </a:lnR>
                    <a:lnT w="9525" cap="flat" cmpd="sng">
                      <a:solidFill>
                        <a:srgbClr val="DDDDDD"/>
                      </a:solidFill>
                      <a:prstDash val="solid"/>
                      <a:round/>
                      <a:headEnd type="none" w="med" len="med"/>
                      <a:tailEnd type="none" w="med" len="med"/>
                    </a:lnT>
                    <a:lnB w="9525" cap="flat" cmpd="sng">
                      <a:solidFill>
                        <a:srgbClr val="DDDDDD"/>
                      </a:solidFill>
                      <a:prstDash val="solid"/>
                      <a:round/>
                      <a:headEnd type="none" w="med" len="med"/>
                      <a:tailEnd type="none" w="med" len="med"/>
                    </a:lnB>
                    <a:solidFill>
                      <a:schemeClr val="bg1"/>
                    </a:solidFill>
                  </a:tcPr>
                </a:tc>
                <a:tc>
                  <a:txBody>
                    <a:bodyPr/>
                    <a:lstStyle/>
                    <a:p>
                      <a:pPr lvl="0" rtl="0">
                        <a:lnSpc>
                          <a:spcPct val="115000"/>
                        </a:lnSpc>
                        <a:spcBef>
                          <a:spcPts val="0"/>
                        </a:spcBef>
                        <a:spcAft>
                          <a:spcPts val="1700"/>
                        </a:spcAft>
                        <a:buNone/>
                      </a:pPr>
                      <a:r>
                        <a:rPr lang="ru" sz="1800" dirty="0">
                          <a:solidFill>
                            <a:srgbClr val="525252"/>
                          </a:solidFill>
                          <a:highlight>
                            <a:srgbClr val="F9F9F9"/>
                          </a:highlight>
                          <a:latin typeface="Times New Roman" pitchFamily="18" charset="0"/>
                          <a:cs typeface="Times New Roman" pitchFamily="18" charset="0"/>
                        </a:rPr>
                        <a:t>Медиатор выбирается</a:t>
                      </a:r>
                    </a:p>
                  </a:txBody>
                  <a:tcPr marL="47625" marR="47625" marT="47625" marB="47625">
                    <a:lnL w="9525" cap="flat" cmpd="sng">
                      <a:solidFill>
                        <a:srgbClr val="DDDDDD"/>
                      </a:solidFill>
                      <a:prstDash val="solid"/>
                      <a:round/>
                      <a:headEnd type="none" w="med" len="med"/>
                      <a:tailEnd type="none" w="med" len="med"/>
                    </a:lnL>
                    <a:lnR w="9525" cap="flat" cmpd="sng">
                      <a:solidFill>
                        <a:srgbClr val="DDDDDD"/>
                      </a:solidFill>
                      <a:prstDash val="solid"/>
                      <a:round/>
                      <a:headEnd type="none" w="med" len="med"/>
                      <a:tailEnd type="none" w="med" len="med"/>
                    </a:lnR>
                    <a:lnT w="9525" cap="flat" cmpd="sng">
                      <a:solidFill>
                        <a:srgbClr val="DDDDDD"/>
                      </a:solidFill>
                      <a:prstDash val="solid"/>
                      <a:round/>
                      <a:headEnd type="none" w="med" len="med"/>
                      <a:tailEnd type="none" w="med" len="med"/>
                    </a:lnT>
                    <a:lnB w="9525" cap="flat" cmpd="sng">
                      <a:solidFill>
                        <a:srgbClr val="DDDDDD"/>
                      </a:solidFill>
                      <a:prstDash val="solid"/>
                      <a:round/>
                      <a:headEnd type="none" w="med" len="med"/>
                      <a:tailEnd type="none" w="med" len="med"/>
                    </a:lnB>
                    <a:solidFill>
                      <a:schemeClr val="bg1"/>
                    </a:solidFill>
                  </a:tcPr>
                </a:tc>
              </a:tr>
              <a:tr h="675489">
                <a:tc>
                  <a:txBody>
                    <a:bodyPr/>
                    <a:lstStyle/>
                    <a:p>
                      <a:pPr lvl="0" rtl="0">
                        <a:lnSpc>
                          <a:spcPct val="115000"/>
                        </a:lnSpc>
                        <a:spcBef>
                          <a:spcPts val="0"/>
                        </a:spcBef>
                        <a:spcAft>
                          <a:spcPts val="1700"/>
                        </a:spcAft>
                        <a:buNone/>
                      </a:pPr>
                      <a:r>
                        <a:rPr lang="ru" sz="1800" dirty="0">
                          <a:solidFill>
                            <a:srgbClr val="525252"/>
                          </a:solidFill>
                          <a:highlight>
                            <a:srgbClr val="F9F9F9"/>
                          </a:highlight>
                          <a:latin typeface="Times New Roman" pitchFamily="18" charset="0"/>
                          <a:cs typeface="Times New Roman" pitchFamily="18" charset="0"/>
                        </a:rPr>
                        <a:t>Решение принимается в соответствии с законом</a:t>
                      </a:r>
                    </a:p>
                  </a:txBody>
                  <a:tcPr marL="47625" marR="47625" marT="47625" marB="47625">
                    <a:lnL w="9525" cap="flat" cmpd="sng">
                      <a:solidFill>
                        <a:srgbClr val="DDDDDD"/>
                      </a:solidFill>
                      <a:prstDash val="solid"/>
                      <a:round/>
                      <a:headEnd type="none" w="med" len="med"/>
                      <a:tailEnd type="none" w="med" len="med"/>
                    </a:lnL>
                    <a:lnR w="9525" cap="flat" cmpd="sng">
                      <a:solidFill>
                        <a:srgbClr val="DDDDDD"/>
                      </a:solidFill>
                      <a:prstDash val="solid"/>
                      <a:round/>
                      <a:headEnd type="none" w="med" len="med"/>
                      <a:tailEnd type="none" w="med" len="med"/>
                    </a:lnR>
                    <a:lnT w="9525" cap="flat" cmpd="sng">
                      <a:solidFill>
                        <a:srgbClr val="DDDDDD"/>
                      </a:solidFill>
                      <a:prstDash val="solid"/>
                      <a:round/>
                      <a:headEnd type="none" w="med" len="med"/>
                      <a:tailEnd type="none" w="med" len="med"/>
                    </a:lnT>
                    <a:lnB w="9525" cap="flat" cmpd="sng">
                      <a:solidFill>
                        <a:srgbClr val="DDDDDD"/>
                      </a:solidFill>
                      <a:prstDash val="solid"/>
                      <a:round/>
                      <a:headEnd type="none" w="med" len="med"/>
                      <a:tailEnd type="none" w="med" len="med"/>
                    </a:lnB>
                    <a:solidFill>
                      <a:schemeClr val="bg1"/>
                    </a:solidFill>
                  </a:tcPr>
                </a:tc>
                <a:tc>
                  <a:txBody>
                    <a:bodyPr/>
                    <a:lstStyle/>
                    <a:p>
                      <a:pPr lvl="0" rtl="0">
                        <a:lnSpc>
                          <a:spcPct val="115000"/>
                        </a:lnSpc>
                        <a:spcBef>
                          <a:spcPts val="0"/>
                        </a:spcBef>
                        <a:spcAft>
                          <a:spcPts val="1700"/>
                        </a:spcAft>
                        <a:buNone/>
                      </a:pPr>
                      <a:r>
                        <a:rPr lang="ru" sz="1800" dirty="0">
                          <a:solidFill>
                            <a:srgbClr val="525252"/>
                          </a:solidFill>
                          <a:highlight>
                            <a:srgbClr val="F9F9F9"/>
                          </a:highlight>
                          <a:latin typeface="Times New Roman" pitchFamily="18" charset="0"/>
                          <a:cs typeface="Times New Roman" pitchFamily="18" charset="0"/>
                        </a:rPr>
                        <a:t>Решение зависит от интересов сторон</a:t>
                      </a:r>
                    </a:p>
                  </a:txBody>
                  <a:tcPr marL="47625" marR="47625" marT="47625" marB="47625">
                    <a:lnL w="9525" cap="flat" cmpd="sng">
                      <a:solidFill>
                        <a:srgbClr val="DDDDDD"/>
                      </a:solidFill>
                      <a:prstDash val="solid"/>
                      <a:round/>
                      <a:headEnd type="none" w="med" len="med"/>
                      <a:tailEnd type="none" w="med" len="med"/>
                    </a:lnL>
                    <a:lnR w="9525" cap="flat" cmpd="sng">
                      <a:solidFill>
                        <a:srgbClr val="DDDDDD"/>
                      </a:solidFill>
                      <a:prstDash val="solid"/>
                      <a:round/>
                      <a:headEnd type="none" w="med" len="med"/>
                      <a:tailEnd type="none" w="med" len="med"/>
                    </a:lnR>
                    <a:lnT w="9525" cap="flat" cmpd="sng">
                      <a:solidFill>
                        <a:srgbClr val="DDDDDD"/>
                      </a:solidFill>
                      <a:prstDash val="solid"/>
                      <a:round/>
                      <a:headEnd type="none" w="med" len="med"/>
                      <a:tailEnd type="none" w="med" len="med"/>
                    </a:lnT>
                    <a:lnB w="9525" cap="flat" cmpd="sng">
                      <a:solidFill>
                        <a:srgbClr val="DDDDDD"/>
                      </a:solidFill>
                      <a:prstDash val="solid"/>
                      <a:round/>
                      <a:headEnd type="none" w="med" len="med"/>
                      <a:tailEnd type="none" w="med" len="med"/>
                    </a:lnB>
                    <a:solidFill>
                      <a:schemeClr val="bg1"/>
                    </a:solidFill>
                  </a:tcPr>
                </a:tc>
              </a:tr>
              <a:tr h="619860">
                <a:tc>
                  <a:txBody>
                    <a:bodyPr/>
                    <a:lstStyle/>
                    <a:p>
                      <a:pPr lvl="0" rtl="0">
                        <a:lnSpc>
                          <a:spcPct val="115000"/>
                        </a:lnSpc>
                        <a:spcBef>
                          <a:spcPts val="0"/>
                        </a:spcBef>
                        <a:spcAft>
                          <a:spcPts val="1700"/>
                        </a:spcAft>
                        <a:buNone/>
                      </a:pPr>
                      <a:r>
                        <a:rPr lang="ru" sz="1800" dirty="0">
                          <a:solidFill>
                            <a:srgbClr val="525252"/>
                          </a:solidFill>
                          <a:highlight>
                            <a:srgbClr val="F9F9F9"/>
                          </a:highlight>
                          <a:latin typeface="Times New Roman" pitchFamily="18" charset="0"/>
                          <a:cs typeface="Times New Roman" pitchFamily="18" charset="0"/>
                        </a:rPr>
                        <a:t>Процесс публичный</a:t>
                      </a:r>
                    </a:p>
                  </a:txBody>
                  <a:tcPr marL="47625" marR="47625" marT="47625" marB="47625">
                    <a:lnL w="9525" cap="flat" cmpd="sng">
                      <a:solidFill>
                        <a:srgbClr val="DDDDDD"/>
                      </a:solidFill>
                      <a:prstDash val="solid"/>
                      <a:round/>
                      <a:headEnd type="none" w="med" len="med"/>
                      <a:tailEnd type="none" w="med" len="med"/>
                    </a:lnL>
                    <a:lnR w="9525" cap="flat" cmpd="sng">
                      <a:solidFill>
                        <a:srgbClr val="DDDDDD"/>
                      </a:solidFill>
                      <a:prstDash val="solid"/>
                      <a:round/>
                      <a:headEnd type="none" w="med" len="med"/>
                      <a:tailEnd type="none" w="med" len="med"/>
                    </a:lnR>
                    <a:lnT w="9525" cap="flat" cmpd="sng">
                      <a:solidFill>
                        <a:srgbClr val="DDDDDD"/>
                      </a:solidFill>
                      <a:prstDash val="solid"/>
                      <a:round/>
                      <a:headEnd type="none" w="med" len="med"/>
                      <a:tailEnd type="none" w="med" len="med"/>
                    </a:lnT>
                    <a:lnB w="9525" cap="flat" cmpd="sng">
                      <a:solidFill>
                        <a:srgbClr val="DDDDDD"/>
                      </a:solidFill>
                      <a:prstDash val="solid"/>
                      <a:round/>
                      <a:headEnd type="none" w="med" len="med"/>
                      <a:tailEnd type="none" w="med" len="med"/>
                    </a:lnB>
                    <a:solidFill>
                      <a:schemeClr val="bg1"/>
                    </a:solidFill>
                  </a:tcPr>
                </a:tc>
                <a:tc>
                  <a:txBody>
                    <a:bodyPr/>
                    <a:lstStyle/>
                    <a:p>
                      <a:pPr lvl="0" rtl="0">
                        <a:lnSpc>
                          <a:spcPct val="115000"/>
                        </a:lnSpc>
                        <a:spcBef>
                          <a:spcPts val="0"/>
                        </a:spcBef>
                        <a:spcAft>
                          <a:spcPts val="1700"/>
                        </a:spcAft>
                        <a:buNone/>
                      </a:pPr>
                      <a:r>
                        <a:rPr lang="ru" sz="1800" dirty="0">
                          <a:solidFill>
                            <a:srgbClr val="525252"/>
                          </a:solidFill>
                          <a:highlight>
                            <a:srgbClr val="F9F9F9"/>
                          </a:highlight>
                          <a:latin typeface="Times New Roman" pitchFamily="18" charset="0"/>
                          <a:cs typeface="Times New Roman" pitchFamily="18" charset="0"/>
                        </a:rPr>
                        <a:t>Процесс конфиденциальный</a:t>
                      </a:r>
                    </a:p>
                  </a:txBody>
                  <a:tcPr marL="47625" marR="47625" marT="47625" marB="47625">
                    <a:lnL w="9525" cap="flat" cmpd="sng">
                      <a:solidFill>
                        <a:srgbClr val="DDDDDD"/>
                      </a:solidFill>
                      <a:prstDash val="solid"/>
                      <a:round/>
                      <a:headEnd type="none" w="med" len="med"/>
                      <a:tailEnd type="none" w="med" len="med"/>
                    </a:lnL>
                    <a:lnR w="9525" cap="flat" cmpd="sng">
                      <a:solidFill>
                        <a:srgbClr val="DDDDDD"/>
                      </a:solidFill>
                      <a:prstDash val="solid"/>
                      <a:round/>
                      <a:headEnd type="none" w="med" len="med"/>
                      <a:tailEnd type="none" w="med" len="med"/>
                    </a:lnR>
                    <a:lnT w="9525" cap="flat" cmpd="sng">
                      <a:solidFill>
                        <a:srgbClr val="DDDDDD"/>
                      </a:solidFill>
                      <a:prstDash val="solid"/>
                      <a:round/>
                      <a:headEnd type="none" w="med" len="med"/>
                      <a:tailEnd type="none" w="med" len="med"/>
                    </a:lnT>
                    <a:lnB w="9525" cap="flat" cmpd="sng">
                      <a:solidFill>
                        <a:srgbClr val="DDDDDD"/>
                      </a:solidFill>
                      <a:prstDash val="solid"/>
                      <a:round/>
                      <a:headEnd type="none" w="med" len="med"/>
                      <a:tailEnd type="none" w="med" len="med"/>
                    </a:lnB>
                    <a:solidFill>
                      <a:schemeClr val="bg1"/>
                    </a:solidFill>
                  </a:tcPr>
                </a:tc>
              </a:tr>
              <a:tr h="619860">
                <a:tc>
                  <a:txBody>
                    <a:bodyPr/>
                    <a:lstStyle/>
                    <a:p>
                      <a:pPr lvl="0" rtl="0">
                        <a:lnSpc>
                          <a:spcPct val="115000"/>
                        </a:lnSpc>
                        <a:spcBef>
                          <a:spcPts val="0"/>
                        </a:spcBef>
                        <a:spcAft>
                          <a:spcPts val="1700"/>
                        </a:spcAft>
                        <a:buNone/>
                      </a:pPr>
                      <a:r>
                        <a:rPr lang="ru" sz="1800" b="0" dirty="0">
                          <a:solidFill>
                            <a:srgbClr val="525252"/>
                          </a:solidFill>
                          <a:highlight>
                            <a:srgbClr val="F9F9F9"/>
                          </a:highlight>
                          <a:latin typeface="Times New Roman" pitchFamily="18" charset="0"/>
                          <a:cs typeface="Times New Roman" pitchFamily="18" charset="0"/>
                        </a:rPr>
                        <a:t>Состязательность</a:t>
                      </a:r>
                      <a:r>
                        <a:rPr lang="ru" sz="1800" dirty="0">
                          <a:solidFill>
                            <a:srgbClr val="525252"/>
                          </a:solidFill>
                          <a:highlight>
                            <a:srgbClr val="F9F9F9"/>
                          </a:highlight>
                          <a:latin typeface="Times New Roman" pitchFamily="18" charset="0"/>
                          <a:cs typeface="Times New Roman" pitchFamily="18" charset="0"/>
                        </a:rPr>
                        <a:t> сторон</a:t>
                      </a:r>
                    </a:p>
                  </a:txBody>
                  <a:tcPr marL="47625" marR="47625" marT="47625" marB="47625">
                    <a:lnL w="9525" cap="flat" cmpd="sng">
                      <a:solidFill>
                        <a:srgbClr val="DDDDDD"/>
                      </a:solidFill>
                      <a:prstDash val="solid"/>
                      <a:round/>
                      <a:headEnd type="none" w="med" len="med"/>
                      <a:tailEnd type="none" w="med" len="med"/>
                    </a:lnL>
                    <a:lnR w="9525" cap="flat" cmpd="sng">
                      <a:solidFill>
                        <a:srgbClr val="DDDDDD"/>
                      </a:solidFill>
                      <a:prstDash val="solid"/>
                      <a:round/>
                      <a:headEnd type="none" w="med" len="med"/>
                      <a:tailEnd type="none" w="med" len="med"/>
                    </a:lnR>
                    <a:lnT w="9525" cap="flat" cmpd="sng">
                      <a:solidFill>
                        <a:srgbClr val="DDDDDD"/>
                      </a:solidFill>
                      <a:prstDash val="solid"/>
                      <a:round/>
                      <a:headEnd type="none" w="med" len="med"/>
                      <a:tailEnd type="none" w="med" len="med"/>
                    </a:lnT>
                    <a:lnB w="9525" cap="flat" cmpd="sng">
                      <a:solidFill>
                        <a:srgbClr val="DDDDDD"/>
                      </a:solidFill>
                      <a:prstDash val="solid"/>
                      <a:round/>
                      <a:headEnd type="none" w="med" len="med"/>
                      <a:tailEnd type="none" w="med" len="med"/>
                    </a:lnB>
                    <a:solidFill>
                      <a:schemeClr val="bg1"/>
                    </a:solidFill>
                  </a:tcPr>
                </a:tc>
                <a:tc>
                  <a:txBody>
                    <a:bodyPr/>
                    <a:lstStyle/>
                    <a:p>
                      <a:pPr lvl="0" rtl="0">
                        <a:lnSpc>
                          <a:spcPct val="115000"/>
                        </a:lnSpc>
                        <a:spcBef>
                          <a:spcPts val="0"/>
                        </a:spcBef>
                        <a:spcAft>
                          <a:spcPts val="1700"/>
                        </a:spcAft>
                        <a:buNone/>
                      </a:pPr>
                      <a:r>
                        <a:rPr lang="ru" sz="1800" dirty="0">
                          <a:solidFill>
                            <a:srgbClr val="525252"/>
                          </a:solidFill>
                          <a:highlight>
                            <a:srgbClr val="F9F9F9"/>
                          </a:highlight>
                          <a:latin typeface="Times New Roman" pitchFamily="18" charset="0"/>
                          <a:cs typeface="Times New Roman" pitchFamily="18" charset="0"/>
                        </a:rPr>
                        <a:t>Сотрудничество сторон</a:t>
                      </a:r>
                    </a:p>
                  </a:txBody>
                  <a:tcPr marL="47625" marR="47625" marT="47625" marB="47625">
                    <a:lnL w="9525" cap="flat" cmpd="sng">
                      <a:solidFill>
                        <a:srgbClr val="DDDDDD"/>
                      </a:solidFill>
                      <a:prstDash val="solid"/>
                      <a:round/>
                      <a:headEnd type="none" w="med" len="med"/>
                      <a:tailEnd type="none" w="med" len="med"/>
                    </a:lnL>
                    <a:lnR w="9525" cap="flat" cmpd="sng">
                      <a:solidFill>
                        <a:srgbClr val="DDDDDD"/>
                      </a:solidFill>
                      <a:prstDash val="solid"/>
                      <a:round/>
                      <a:headEnd type="none" w="med" len="med"/>
                      <a:tailEnd type="none" w="med" len="med"/>
                    </a:lnR>
                    <a:lnT w="9525" cap="flat" cmpd="sng">
                      <a:solidFill>
                        <a:srgbClr val="DDDDDD"/>
                      </a:solidFill>
                      <a:prstDash val="solid"/>
                      <a:round/>
                      <a:headEnd type="none" w="med" len="med"/>
                      <a:tailEnd type="none" w="med" len="med"/>
                    </a:lnT>
                    <a:lnB w="9525" cap="flat" cmpd="sng">
                      <a:solidFill>
                        <a:srgbClr val="DDDDDD"/>
                      </a:solidFill>
                      <a:prstDash val="solid"/>
                      <a:round/>
                      <a:headEnd type="none" w="med" len="med"/>
                      <a:tailEnd type="none" w="med" len="med"/>
                    </a:lnB>
                    <a:solidFill>
                      <a:schemeClr val="bg1"/>
                    </a:solidFill>
                  </a:tcPr>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idx="4294967295"/>
          </p:nvPr>
        </p:nvSpPr>
        <p:spPr>
          <a:xfrm>
            <a:off x="0" y="846138"/>
            <a:ext cx="7505700" cy="954087"/>
          </a:xfrm>
          <a:prstGeom prst="rect">
            <a:avLst/>
          </a:prstGeom>
        </p:spPr>
        <p:txBody>
          <a:bodyPr wrap="square" lIns="91425" tIns="91425" rIns="91425" bIns="91425" anchor="t" anchorCtr="0">
            <a:noAutofit/>
          </a:bodyPr>
          <a:lstStyle/>
          <a:p>
            <a:pPr lvl="0" algn="ctr" rtl="0">
              <a:lnSpc>
                <a:spcPct val="115000"/>
              </a:lnSpc>
              <a:spcBef>
                <a:spcPts val="0"/>
              </a:spcBef>
              <a:spcAft>
                <a:spcPts val="1100"/>
              </a:spcAft>
              <a:buNone/>
            </a:pPr>
            <a:endParaRPr sz="2400" b="1">
              <a:solidFill>
                <a:srgbClr val="2BA48C"/>
              </a:solidFill>
              <a:highlight>
                <a:srgbClr val="F9F9F9"/>
              </a:highlight>
              <a:latin typeface="Arial"/>
              <a:ea typeface="Arial"/>
              <a:cs typeface="Arial"/>
              <a:sym typeface="Arial"/>
            </a:endParaRPr>
          </a:p>
          <a:p>
            <a:pPr lvl="0" algn="ctr">
              <a:spcBef>
                <a:spcPts val="0"/>
              </a:spcBef>
              <a:buNone/>
            </a:pPr>
            <a:endParaRPr/>
          </a:p>
        </p:txBody>
      </p:sp>
      <p:pic>
        <p:nvPicPr>
          <p:cNvPr id="164" name="Shape 164"/>
          <p:cNvPicPr preferRelativeResize="0"/>
          <p:nvPr/>
        </p:nvPicPr>
        <p:blipFill>
          <a:blip r:embed="rId3">
            <a:alphaModFix/>
          </a:blip>
          <a:stretch>
            <a:fillRect/>
          </a:stretch>
        </p:blipFill>
        <p:spPr>
          <a:xfrm>
            <a:off x="155875" y="170025"/>
            <a:ext cx="8799200" cy="4803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819150" y="184200"/>
            <a:ext cx="7505700" cy="887352"/>
          </a:xfrm>
          <a:prstGeom prst="rect">
            <a:avLst/>
          </a:prstGeom>
        </p:spPr>
        <p:txBody>
          <a:bodyPr wrap="square" lIns="91425" tIns="91425" rIns="91425" bIns="91425" anchor="t" anchorCtr="0">
            <a:noAutofit/>
          </a:bodyPr>
          <a:lstStyle/>
          <a:p>
            <a:pPr lvl="0" algn="ctr" rtl="0">
              <a:lnSpc>
                <a:spcPct val="115000"/>
              </a:lnSpc>
              <a:spcBef>
                <a:spcPts val="0"/>
              </a:spcBef>
              <a:spcAft>
                <a:spcPts val="1100"/>
              </a:spcAft>
              <a:buNone/>
            </a:pPr>
            <a:r>
              <a:rPr lang="ru" sz="2400" b="1" dirty="0" smtClean="0">
                <a:solidFill>
                  <a:srgbClr val="002060"/>
                </a:solidFill>
                <a:highlight>
                  <a:srgbClr val="F9F9F9"/>
                </a:highlight>
                <a:latin typeface="Arial"/>
                <a:ea typeface="Arial"/>
                <a:cs typeface="Arial"/>
                <a:sym typeface="Arial"/>
              </a:rPr>
              <a:t>Стадии </a:t>
            </a:r>
            <a:r>
              <a:rPr lang="ru" sz="2400" b="1" dirty="0">
                <a:solidFill>
                  <a:srgbClr val="002060"/>
                </a:solidFill>
                <a:highlight>
                  <a:srgbClr val="F9F9F9"/>
                </a:highlight>
                <a:latin typeface="Arial"/>
                <a:ea typeface="Arial"/>
                <a:cs typeface="Arial"/>
                <a:sym typeface="Arial"/>
              </a:rPr>
              <a:t>медиации </a:t>
            </a:r>
          </a:p>
          <a:p>
            <a:pPr lvl="0" rtl="0">
              <a:lnSpc>
                <a:spcPct val="115000"/>
              </a:lnSpc>
              <a:spcBef>
                <a:spcPts val="0"/>
              </a:spcBef>
              <a:spcAft>
                <a:spcPts val="1100"/>
              </a:spcAft>
              <a:buNone/>
            </a:pPr>
            <a:r>
              <a:rPr lang="ru" sz="2400" b="1" dirty="0">
                <a:solidFill>
                  <a:srgbClr val="002060"/>
                </a:solidFill>
                <a:highlight>
                  <a:srgbClr val="F9F9F9"/>
                </a:highlight>
                <a:latin typeface="Arial"/>
                <a:ea typeface="Arial"/>
                <a:cs typeface="Arial"/>
                <a:sym typeface="Arial"/>
              </a:rPr>
              <a:t>Стадия 1: доверительная</a:t>
            </a:r>
          </a:p>
          <a:p>
            <a:pPr lvl="0" algn="ctr" rtl="0">
              <a:lnSpc>
                <a:spcPct val="115000"/>
              </a:lnSpc>
              <a:spcBef>
                <a:spcPts val="0"/>
              </a:spcBef>
              <a:spcAft>
                <a:spcPts val="1100"/>
              </a:spcAft>
              <a:buNone/>
            </a:pPr>
            <a:endParaRPr sz="2400" b="1">
              <a:solidFill>
                <a:srgbClr val="2BA48C"/>
              </a:solidFill>
              <a:highlight>
                <a:srgbClr val="F9F9F9"/>
              </a:highlight>
              <a:latin typeface="Arial"/>
              <a:ea typeface="Arial"/>
              <a:cs typeface="Arial"/>
              <a:sym typeface="Arial"/>
            </a:endParaRPr>
          </a:p>
          <a:p>
            <a:pPr lvl="0" algn="ctr" rtl="0">
              <a:lnSpc>
                <a:spcPct val="115000"/>
              </a:lnSpc>
              <a:spcBef>
                <a:spcPts val="0"/>
              </a:spcBef>
              <a:spcAft>
                <a:spcPts val="1100"/>
              </a:spcAft>
              <a:buNone/>
            </a:pPr>
            <a:endParaRPr sz="2400" b="1">
              <a:solidFill>
                <a:srgbClr val="2BA48C"/>
              </a:solidFill>
              <a:highlight>
                <a:srgbClr val="F9F9F9"/>
              </a:highlight>
              <a:latin typeface="Arial"/>
              <a:ea typeface="Arial"/>
              <a:cs typeface="Arial"/>
              <a:sym typeface="Arial"/>
            </a:endParaRPr>
          </a:p>
        </p:txBody>
      </p:sp>
      <p:sp>
        <p:nvSpPr>
          <p:cNvPr id="170" name="Shape 170"/>
          <p:cNvSpPr txBox="1">
            <a:spLocks noGrp="1"/>
          </p:cNvSpPr>
          <p:nvPr>
            <p:ph type="body" idx="1"/>
          </p:nvPr>
        </p:nvSpPr>
        <p:spPr>
          <a:xfrm>
            <a:off x="857224" y="1357304"/>
            <a:ext cx="7505700" cy="3136800"/>
          </a:xfrm>
          <a:prstGeom prst="rect">
            <a:avLst/>
          </a:prstGeom>
        </p:spPr>
        <p:style>
          <a:lnRef idx="2">
            <a:schemeClr val="dk1"/>
          </a:lnRef>
          <a:fillRef idx="1">
            <a:schemeClr val="lt1"/>
          </a:fillRef>
          <a:effectRef idx="0">
            <a:schemeClr val="dk1"/>
          </a:effectRef>
          <a:fontRef idx="minor">
            <a:schemeClr val="dk1"/>
          </a:fontRef>
        </p:style>
        <p:txBody>
          <a:bodyPr wrap="square" lIns="91425" tIns="91425" rIns="91425" bIns="91425" anchor="t" anchorCtr="0">
            <a:noAutofit/>
          </a:bodyPr>
          <a:lstStyle/>
          <a:p>
            <a:pPr lvl="0" algn="ctr" rtl="0">
              <a:spcBef>
                <a:spcPts val="0"/>
              </a:spcBef>
              <a:spcAft>
                <a:spcPts val="1100"/>
              </a:spcAft>
              <a:buNone/>
            </a:pPr>
            <a:endParaRPr sz="1200" b="1">
              <a:solidFill>
                <a:srgbClr val="525252"/>
              </a:solidFill>
              <a:highlight>
                <a:srgbClr val="F9F9F9"/>
              </a:highlight>
              <a:latin typeface="Arial"/>
              <a:ea typeface="Arial"/>
              <a:cs typeface="Arial"/>
              <a:sym typeface="Arial"/>
            </a:endParaRPr>
          </a:p>
          <a:p>
            <a:pPr marL="457200" lvl="0" indent="-342900" rtl="0">
              <a:spcBef>
                <a:spcPts val="0"/>
              </a:spcBef>
              <a:spcAft>
                <a:spcPts val="1100"/>
              </a:spcAft>
              <a:buClr>
                <a:srgbClr val="525252"/>
              </a:buClr>
              <a:buSzPct val="100000"/>
              <a:buFont typeface="Arial"/>
              <a:buChar char="●"/>
            </a:pPr>
            <a:r>
              <a:rPr lang="ru" sz="1800" dirty="0">
                <a:solidFill>
                  <a:srgbClr val="525252"/>
                </a:solidFill>
                <a:highlight>
                  <a:srgbClr val="F9F9F9"/>
                </a:highlight>
                <a:latin typeface="Times New Roman" pitchFamily="18" charset="0"/>
                <a:ea typeface="Arial"/>
                <a:cs typeface="Times New Roman" pitchFamily="18" charset="0"/>
                <a:sym typeface="Arial"/>
              </a:rPr>
              <a:t>Первый шаг. Целесообразно создать комфортные условия для беседы (сесть полукругом). Позиция посредника должна быть </a:t>
            </a:r>
            <a:r>
              <a:rPr lang="ru" sz="1800" b="1" i="1" dirty="0">
                <a:solidFill>
                  <a:srgbClr val="525252"/>
                </a:solidFill>
                <a:highlight>
                  <a:srgbClr val="F9F9F9"/>
                </a:highlight>
                <a:latin typeface="Times New Roman" pitchFamily="18" charset="0"/>
                <a:ea typeface="Arial"/>
                <a:cs typeface="Times New Roman" pitchFamily="18" charset="0"/>
                <a:sym typeface="Arial"/>
              </a:rPr>
              <a:t>нейтральной по отношению к проблеме и оппонентам.</a:t>
            </a:r>
          </a:p>
          <a:p>
            <a:pPr marL="457200" lvl="0" indent="-342900" rtl="0">
              <a:spcBef>
                <a:spcPts val="0"/>
              </a:spcBef>
              <a:spcAft>
                <a:spcPts val="1100"/>
              </a:spcAft>
              <a:buClr>
                <a:srgbClr val="525252"/>
              </a:buClr>
              <a:buSzPct val="100000"/>
              <a:buFont typeface="Arial"/>
              <a:buChar char="●"/>
            </a:pPr>
            <a:r>
              <a:rPr lang="ru" sz="1800" dirty="0">
                <a:solidFill>
                  <a:srgbClr val="525252"/>
                </a:solidFill>
                <a:highlight>
                  <a:srgbClr val="F9F9F9"/>
                </a:highlight>
                <a:latin typeface="Times New Roman" pitchFamily="18" charset="0"/>
                <a:ea typeface="Arial"/>
                <a:cs typeface="Times New Roman" pitchFamily="18" charset="0"/>
                <a:sym typeface="Arial"/>
              </a:rPr>
              <a:t>Второй шаг. Посредник знакомит участников с их  ролями, благодарит участников  за решение встретиться в такой форме.</a:t>
            </a:r>
          </a:p>
          <a:p>
            <a:pPr marL="457200" lvl="0" indent="-342900" rtl="0">
              <a:spcBef>
                <a:spcPts val="0"/>
              </a:spcBef>
              <a:spcAft>
                <a:spcPts val="1100"/>
              </a:spcAft>
              <a:buClr>
                <a:srgbClr val="525252"/>
              </a:buClr>
              <a:buSzPct val="100000"/>
              <a:buFont typeface="Arial"/>
              <a:buChar char="●"/>
            </a:pPr>
            <a:r>
              <a:rPr lang="ru" sz="1800" dirty="0">
                <a:solidFill>
                  <a:srgbClr val="525252"/>
                </a:solidFill>
                <a:highlight>
                  <a:srgbClr val="F9F9F9"/>
                </a:highlight>
                <a:latin typeface="Times New Roman" pitchFamily="18" charset="0"/>
                <a:ea typeface="Arial"/>
                <a:cs typeface="Times New Roman" pitchFamily="18" charset="0"/>
                <a:sym typeface="Arial"/>
              </a:rPr>
              <a:t>Третий шаг. Посредник подробно информирует участников о  сложившейся конфликтной ситуации, фиксируя на бумаге основные тезисы сообщения.</a:t>
            </a:r>
          </a:p>
          <a:p>
            <a:pPr lvl="0" rtl="0">
              <a:spcBef>
                <a:spcPts val="0"/>
              </a:spcBef>
              <a:spcAft>
                <a:spcPts val="1100"/>
              </a:spcAft>
              <a:buNone/>
            </a:pPr>
            <a:endParaRPr sz="1800">
              <a:solidFill>
                <a:srgbClr val="525252"/>
              </a:solidFill>
              <a:highlight>
                <a:srgbClr val="F9F9F9"/>
              </a:highlight>
              <a:latin typeface="Arial"/>
              <a:ea typeface="Arial"/>
              <a:cs typeface="Arial"/>
              <a:sym typeface="Arial"/>
            </a:endParaRPr>
          </a:p>
          <a:p>
            <a:pPr lvl="0" algn="ctr" rtl="0">
              <a:spcBef>
                <a:spcPts val="0"/>
              </a:spcBef>
              <a:spcAft>
                <a:spcPts val="1100"/>
              </a:spcAft>
              <a:buNone/>
            </a:pPr>
            <a:endParaRPr sz="1200" b="1">
              <a:solidFill>
                <a:srgbClr val="525252"/>
              </a:solidFill>
              <a:highlight>
                <a:srgbClr val="F9F9F9"/>
              </a:highlight>
              <a:latin typeface="Arial"/>
              <a:ea typeface="Arial"/>
              <a:cs typeface="Arial"/>
              <a:sym typeface="Arial"/>
            </a:endParaRPr>
          </a:p>
          <a:p>
            <a:pPr lvl="0" algn="ctr" rtl="0">
              <a:spcBef>
                <a:spcPts val="0"/>
              </a:spcBef>
              <a:spcAft>
                <a:spcPts val="1100"/>
              </a:spcAft>
              <a:buNone/>
            </a:pPr>
            <a:endParaRPr sz="1200" b="1">
              <a:solidFill>
                <a:srgbClr val="525252"/>
              </a:solidFill>
              <a:highlight>
                <a:srgbClr val="F9F9F9"/>
              </a:highlight>
              <a:latin typeface="Arial"/>
              <a:ea typeface="Arial"/>
              <a:cs typeface="Arial"/>
              <a:sym typeface="Arial"/>
            </a:endParaRPr>
          </a:p>
          <a:p>
            <a:pPr lvl="0" algn="ctr" rtl="0">
              <a:spcBef>
                <a:spcPts val="0"/>
              </a:spcBef>
              <a:spcAft>
                <a:spcPts val="1100"/>
              </a:spcAft>
              <a:buNone/>
            </a:pPr>
            <a:endParaRPr sz="1200" b="1">
              <a:solidFill>
                <a:srgbClr val="525252"/>
              </a:solidFill>
              <a:highlight>
                <a:srgbClr val="F9F9F9"/>
              </a:highlight>
              <a:latin typeface="Arial"/>
              <a:ea typeface="Arial"/>
              <a:cs typeface="Arial"/>
              <a:sym typeface="Arial"/>
            </a:endParaRPr>
          </a:p>
          <a:p>
            <a:pPr lvl="0" algn="ctr" rtl="0">
              <a:spcBef>
                <a:spcPts val="0"/>
              </a:spcBef>
              <a:spcAft>
                <a:spcPts val="1100"/>
              </a:spcAft>
              <a:buNone/>
            </a:pPr>
            <a:endParaRPr sz="1200" b="1">
              <a:solidFill>
                <a:srgbClr val="525252"/>
              </a:solidFill>
              <a:highlight>
                <a:srgbClr val="F9F9F9"/>
              </a:highlight>
              <a:latin typeface="Arial"/>
              <a:ea typeface="Arial"/>
              <a:cs typeface="Arial"/>
              <a:sym typeface="Arial"/>
            </a:endParaRPr>
          </a:p>
          <a:p>
            <a:pPr lvl="0" algn="ctr" rtl="0">
              <a:spcBef>
                <a:spcPts val="0"/>
              </a:spcBef>
              <a:spcAft>
                <a:spcPts val="1100"/>
              </a:spcAft>
              <a:buNone/>
            </a:pPr>
            <a:endParaRPr sz="1200" b="1">
              <a:solidFill>
                <a:srgbClr val="525252"/>
              </a:solidFill>
              <a:highlight>
                <a:srgbClr val="F9F9F9"/>
              </a:highlight>
              <a:latin typeface="Arial"/>
              <a:ea typeface="Arial"/>
              <a:cs typeface="Arial"/>
              <a:sym typeface="Arial"/>
            </a:endParaRPr>
          </a:p>
          <a:p>
            <a:pPr lvl="0" algn="ctr" rtl="0">
              <a:spcBef>
                <a:spcPts val="0"/>
              </a:spcBef>
              <a:spcAft>
                <a:spcPts val="1100"/>
              </a:spcAft>
              <a:buNone/>
            </a:pPr>
            <a:endParaRPr sz="1200" b="1">
              <a:solidFill>
                <a:srgbClr val="525252"/>
              </a:solidFill>
              <a:highlight>
                <a:srgbClr val="F9F9F9"/>
              </a:highlight>
              <a:latin typeface="Arial"/>
              <a:ea typeface="Arial"/>
              <a:cs typeface="Arial"/>
              <a:sym typeface="Arial"/>
            </a:endParaRPr>
          </a:p>
          <a:p>
            <a:pPr lvl="0" rtl="0">
              <a:spcBef>
                <a:spcPts val="0"/>
              </a:spcBef>
              <a:spcAft>
                <a:spcPts val="1100"/>
              </a:spcAft>
              <a:buNone/>
            </a:pPr>
            <a:endParaRPr sz="1400">
              <a:solidFill>
                <a:srgbClr val="525252"/>
              </a:solidFill>
              <a:highlight>
                <a:srgbClr val="F9F9F9"/>
              </a:highlight>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428596" y="142858"/>
            <a:ext cx="8159400" cy="4457100"/>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lIns="91425" tIns="91425" rIns="91425" bIns="91425" anchor="b" anchorCtr="0">
            <a:noAutofit/>
          </a:bodyPr>
          <a:lstStyle/>
          <a:p>
            <a:pPr marL="457200" lvl="0" indent="-342900" algn="just" rtl="0">
              <a:spcBef>
                <a:spcPts val="0"/>
              </a:spcBef>
              <a:spcAft>
                <a:spcPts val="1100"/>
              </a:spcAft>
              <a:buClr>
                <a:srgbClr val="525252"/>
              </a:buClr>
              <a:buSzPct val="100000"/>
              <a:buFont typeface="Arial"/>
              <a:buChar char="●"/>
            </a:pPr>
            <a:r>
              <a:rPr lang="ru" sz="1800" dirty="0">
                <a:solidFill>
                  <a:srgbClr val="525252"/>
                </a:solidFill>
                <a:highlight>
                  <a:srgbClr val="F9F9F9"/>
                </a:highlight>
                <a:latin typeface="Times New Roman" pitchFamily="18" charset="0"/>
                <a:ea typeface="Arial"/>
                <a:cs typeface="Times New Roman" pitchFamily="18" charset="0"/>
                <a:sym typeface="Arial"/>
              </a:rPr>
              <a:t>Четвертый шаг. В беседу включаются обе стороны. Медиатор просит их представить проблему со своей точки зрения. Таким образом, раскрываются скрытые проблемы, которые участники не замечали или поверхностно понимали. Медиатор задает вопросы и постепенно берет управление дискуссией в свои руки. На данном шаге наблюдается высокая напряженность, и медиатор в определенные моменты останавливает участников, чтобы снизить «взрывоопасность» обстановки.  </a:t>
            </a:r>
          </a:p>
          <a:p>
            <a:pPr marL="457200" lvl="0" indent="-342900" algn="just" rtl="0">
              <a:spcBef>
                <a:spcPts val="0"/>
              </a:spcBef>
              <a:spcAft>
                <a:spcPts val="1100"/>
              </a:spcAft>
              <a:buClr>
                <a:srgbClr val="525252"/>
              </a:buClr>
              <a:buSzPct val="100000"/>
              <a:buFont typeface="Arial"/>
              <a:buChar char="●"/>
            </a:pPr>
            <a:r>
              <a:rPr lang="ru" sz="1800" dirty="0">
                <a:solidFill>
                  <a:srgbClr val="525252"/>
                </a:solidFill>
                <a:highlight>
                  <a:srgbClr val="F9F9F9"/>
                </a:highlight>
                <a:latin typeface="Times New Roman" pitchFamily="18" charset="0"/>
                <a:ea typeface="Arial"/>
                <a:cs typeface="Times New Roman" pitchFamily="18" charset="0"/>
                <a:sym typeface="Arial"/>
              </a:rPr>
              <a:t>Пятый шаг. Медиатор изучает ожидания участников, мысленно прогнозирует возможности и технологии удовлетворения этих ожиданий  и направляет диалог в конструктивное русло.</a:t>
            </a:r>
          </a:p>
          <a:p>
            <a:pPr marL="457200" lvl="0" indent="-342900" algn="just" rtl="0">
              <a:spcBef>
                <a:spcPts val="0"/>
              </a:spcBef>
              <a:spcAft>
                <a:spcPts val="1100"/>
              </a:spcAft>
              <a:buClr>
                <a:srgbClr val="525252"/>
              </a:buClr>
              <a:buSzPct val="100000"/>
              <a:buFont typeface="Arial"/>
              <a:buChar char="●"/>
            </a:pPr>
            <a:r>
              <a:rPr lang="ru" sz="1800" dirty="0">
                <a:solidFill>
                  <a:srgbClr val="525252"/>
                </a:solidFill>
                <a:highlight>
                  <a:srgbClr val="F9F9F9"/>
                </a:highlight>
                <a:latin typeface="Times New Roman" pitchFamily="18" charset="0"/>
                <a:ea typeface="Arial"/>
                <a:cs typeface="Times New Roman" pitchFamily="18" charset="0"/>
                <a:sym typeface="Arial"/>
              </a:rPr>
              <a:t>Шестой шаг. Разговор направлен на обсуждение и принятие правил поведения сторон. Посредник доводит до сведения участников, что  их поведение не может быть бесконтрольным и нарушения правил станет причиной приостановки процесса.</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928662" y="285734"/>
            <a:ext cx="7505700" cy="793500"/>
          </a:xfrm>
          <a:prstGeom prst="rect">
            <a:avLst/>
          </a:prstGeom>
        </p:spPr>
        <p:txBody>
          <a:bodyPr wrap="square" lIns="91425" tIns="91425" rIns="91425" bIns="91425" anchor="t" anchorCtr="0">
            <a:noAutofit/>
          </a:bodyPr>
          <a:lstStyle/>
          <a:p>
            <a:pPr lvl="0" algn="ctr" rtl="0">
              <a:lnSpc>
                <a:spcPct val="115000"/>
              </a:lnSpc>
              <a:spcBef>
                <a:spcPts val="0"/>
              </a:spcBef>
              <a:spcAft>
                <a:spcPts val="1100"/>
              </a:spcAft>
              <a:buNone/>
            </a:pPr>
            <a:r>
              <a:rPr lang="ru" sz="2400" b="1" dirty="0">
                <a:solidFill>
                  <a:srgbClr val="002060"/>
                </a:solidFill>
                <a:highlight>
                  <a:srgbClr val="F9F9F9"/>
                </a:highlight>
                <a:latin typeface="Arial"/>
                <a:ea typeface="Arial"/>
                <a:cs typeface="Arial"/>
                <a:sym typeface="Arial"/>
              </a:rPr>
              <a:t>Стадия 2. Аналитическая</a:t>
            </a:r>
            <a:r>
              <a:rPr lang="ru" sz="2400" b="1" dirty="0">
                <a:solidFill>
                  <a:srgbClr val="2BA48C"/>
                </a:solidFill>
                <a:highlight>
                  <a:srgbClr val="F9F9F9"/>
                </a:highlight>
                <a:latin typeface="Arial"/>
                <a:ea typeface="Arial"/>
                <a:cs typeface="Arial"/>
                <a:sym typeface="Arial"/>
              </a:rPr>
              <a:t>.</a:t>
            </a:r>
          </a:p>
          <a:p>
            <a:pPr lvl="0">
              <a:spcBef>
                <a:spcPts val="0"/>
              </a:spcBef>
              <a:buNone/>
            </a:pPr>
            <a:endParaRPr/>
          </a:p>
        </p:txBody>
      </p:sp>
      <p:sp>
        <p:nvSpPr>
          <p:cNvPr id="181" name="Shape 181"/>
          <p:cNvSpPr txBox="1">
            <a:spLocks noGrp="1"/>
          </p:cNvSpPr>
          <p:nvPr>
            <p:ph type="body" idx="1"/>
          </p:nvPr>
        </p:nvSpPr>
        <p:spPr>
          <a:xfrm>
            <a:off x="285720" y="1000114"/>
            <a:ext cx="8358246" cy="2714644"/>
          </a:xfrm>
          <a:prstGeom prst="rect">
            <a:avLst/>
          </a:prstGeom>
          <a:solidFill>
            <a:schemeClr val="bg1"/>
          </a:solidFill>
          <a:ln>
            <a:noFill/>
          </a:ln>
        </p:spPr>
        <p:txBody>
          <a:bodyPr wrap="square" lIns="91425" tIns="91425" rIns="91425" bIns="91425" anchor="t" anchorCtr="0">
            <a:noAutofit/>
          </a:bodyPr>
          <a:lstStyle/>
          <a:p>
            <a:pPr lvl="0" algn="just">
              <a:spcBef>
                <a:spcPts val="0"/>
              </a:spcBef>
              <a:buNone/>
            </a:pPr>
            <a:r>
              <a:rPr lang="ru" sz="1800" dirty="0">
                <a:solidFill>
                  <a:srgbClr val="525252"/>
                </a:solidFill>
                <a:highlight>
                  <a:srgbClr val="F9F9F9"/>
                </a:highlight>
                <a:latin typeface="Times New Roman" pitchFamily="18" charset="0"/>
                <a:ea typeface="Arial"/>
                <a:cs typeface="Times New Roman" pitchFamily="18" charset="0"/>
                <a:sym typeface="Arial"/>
              </a:rPr>
              <a:t>    Во второй стадии анализируются существенные факты и выявляются значимые проблемы. Медиатор показывает участникам важные стороны конфликта, фиксирует мнения, анализирует сказанное, выявляя приоритеты. На второй стадии становится известно, </a:t>
            </a:r>
            <a:r>
              <a:rPr lang="ru" sz="1800" b="1" i="1" dirty="0">
                <a:solidFill>
                  <a:srgbClr val="525252"/>
                </a:solidFill>
                <a:highlight>
                  <a:srgbClr val="F9F9F9"/>
                </a:highlight>
                <a:latin typeface="Times New Roman" pitchFamily="18" charset="0"/>
                <a:ea typeface="Arial"/>
                <a:cs typeface="Times New Roman" pitchFamily="18" charset="0"/>
                <a:sym typeface="Arial"/>
              </a:rPr>
              <a:t>что легло в основу конфликта </a:t>
            </a:r>
            <a:r>
              <a:rPr lang="ru" sz="1800" dirty="0">
                <a:solidFill>
                  <a:srgbClr val="525252"/>
                </a:solidFill>
                <a:highlight>
                  <a:srgbClr val="F9F9F9"/>
                </a:highlight>
                <a:latin typeface="Times New Roman" pitchFamily="18" charset="0"/>
                <a:ea typeface="Arial"/>
                <a:cs typeface="Times New Roman" pitchFamily="18" charset="0"/>
                <a:sym typeface="Arial"/>
              </a:rPr>
              <a:t>и какие результаты нужны участникам. Стороны</a:t>
            </a:r>
            <a:r>
              <a:rPr lang="ru" sz="1800" b="1" i="1" dirty="0">
                <a:solidFill>
                  <a:srgbClr val="525252"/>
                </a:solidFill>
                <a:highlight>
                  <a:srgbClr val="F9F9F9"/>
                </a:highlight>
                <a:latin typeface="Times New Roman" pitchFamily="18" charset="0"/>
                <a:ea typeface="Arial"/>
                <a:cs typeface="Times New Roman" pitchFamily="18" charset="0"/>
                <a:sym typeface="Arial"/>
              </a:rPr>
              <a:t> принимают решение о дальнейшем соглашении</a:t>
            </a:r>
            <a:r>
              <a:rPr lang="ru" sz="1800" dirty="0">
                <a:solidFill>
                  <a:srgbClr val="525252"/>
                </a:solidFill>
                <a:highlight>
                  <a:srgbClr val="F9F9F9"/>
                </a:highlight>
                <a:latin typeface="Times New Roman" pitchFamily="18" charset="0"/>
                <a:ea typeface="Arial"/>
                <a:cs typeface="Times New Roman" pitchFamily="18" charset="0"/>
                <a:sym typeface="Arial"/>
              </a:rPr>
              <a:t> по заявленным проблемам, устанавливают очередность их обсуждения или же прекращают переговоры.</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928662" y="214296"/>
            <a:ext cx="7505700" cy="954600"/>
          </a:xfrm>
          <a:prstGeom prst="rect">
            <a:avLst/>
          </a:prstGeom>
        </p:spPr>
        <p:txBody>
          <a:bodyPr wrap="square" lIns="91425" tIns="91425" rIns="91425" bIns="91425" anchor="t" anchorCtr="0">
            <a:noAutofit/>
          </a:bodyPr>
          <a:lstStyle/>
          <a:p>
            <a:pPr lvl="0" algn="ctr" rtl="0">
              <a:lnSpc>
                <a:spcPct val="115000"/>
              </a:lnSpc>
              <a:spcBef>
                <a:spcPts val="0"/>
              </a:spcBef>
              <a:spcAft>
                <a:spcPts val="1100"/>
              </a:spcAft>
              <a:buNone/>
            </a:pPr>
            <a:r>
              <a:rPr lang="ru" sz="2400" b="1" dirty="0">
                <a:solidFill>
                  <a:srgbClr val="002060"/>
                </a:solidFill>
                <a:highlight>
                  <a:srgbClr val="F9F9F9"/>
                </a:highlight>
                <a:latin typeface="Arial"/>
                <a:ea typeface="Arial"/>
                <a:cs typeface="Arial"/>
                <a:sym typeface="Arial"/>
              </a:rPr>
              <a:t>Стадия 3. Альтернативная.</a:t>
            </a:r>
          </a:p>
          <a:p>
            <a:pPr lvl="0" algn="ctr">
              <a:spcBef>
                <a:spcPts val="0"/>
              </a:spcBef>
              <a:buNone/>
            </a:pPr>
            <a:endParaRPr sz="2400"/>
          </a:p>
        </p:txBody>
      </p:sp>
      <p:sp>
        <p:nvSpPr>
          <p:cNvPr id="187" name="Shape 187"/>
          <p:cNvSpPr txBox="1">
            <a:spLocks noGrp="1"/>
          </p:cNvSpPr>
          <p:nvPr>
            <p:ph type="body" idx="1"/>
          </p:nvPr>
        </p:nvSpPr>
        <p:spPr>
          <a:xfrm>
            <a:off x="357158" y="857238"/>
            <a:ext cx="8501122" cy="3556500"/>
          </a:xfrm>
          <a:prstGeom prst="rect">
            <a:avLst/>
          </a:prstGeom>
          <a:solidFill>
            <a:schemeClr val="bg1"/>
          </a:solidFill>
        </p:spPr>
        <p:txBody>
          <a:bodyPr wrap="square" lIns="91425" tIns="91425" rIns="91425" bIns="91425" anchor="t" anchorCtr="0">
            <a:noAutofit/>
          </a:bodyPr>
          <a:lstStyle/>
          <a:p>
            <a:pPr lvl="0" algn="just" rtl="0">
              <a:spcBef>
                <a:spcPts val="0"/>
              </a:spcBef>
              <a:spcAft>
                <a:spcPts val="1100"/>
              </a:spcAft>
              <a:buNone/>
            </a:pPr>
            <a:r>
              <a:rPr lang="ru" sz="1800" dirty="0">
                <a:solidFill>
                  <a:srgbClr val="525252"/>
                </a:solidFill>
                <a:highlight>
                  <a:srgbClr val="F9F9F9"/>
                </a:highlight>
                <a:latin typeface="Arial"/>
                <a:ea typeface="Arial"/>
                <a:cs typeface="Arial"/>
                <a:sym typeface="Arial"/>
              </a:rPr>
              <a:t> </a:t>
            </a:r>
            <a:r>
              <a:rPr lang="ru" sz="1800" dirty="0">
                <a:solidFill>
                  <a:srgbClr val="525252"/>
                </a:solidFill>
                <a:highlight>
                  <a:srgbClr val="F9F9F9"/>
                </a:highlight>
                <a:latin typeface="Times New Roman" pitchFamily="18" charset="0"/>
                <a:ea typeface="Arial"/>
                <a:cs typeface="Times New Roman" pitchFamily="18" charset="0"/>
                <a:sym typeface="Arial"/>
              </a:rPr>
              <a:t>Выяснив главные проблемы,</a:t>
            </a:r>
            <a:r>
              <a:rPr lang="ru" sz="1800" b="1" i="1" dirty="0">
                <a:solidFill>
                  <a:srgbClr val="525252"/>
                </a:solidFill>
                <a:highlight>
                  <a:srgbClr val="F9F9F9"/>
                </a:highlight>
                <a:latin typeface="Times New Roman" pitchFamily="18" charset="0"/>
                <a:ea typeface="Arial"/>
                <a:cs typeface="Times New Roman" pitchFamily="18" charset="0"/>
                <a:sym typeface="Arial"/>
              </a:rPr>
              <a:t> медиатор просит участников предложить конкретные пути решения</a:t>
            </a:r>
            <a:r>
              <a:rPr lang="ru" sz="1800" dirty="0">
                <a:solidFill>
                  <a:srgbClr val="525252"/>
                </a:solidFill>
                <a:highlight>
                  <a:srgbClr val="F9F9F9"/>
                </a:highlight>
                <a:latin typeface="Times New Roman" pitchFamily="18" charset="0"/>
                <a:ea typeface="Arial"/>
                <a:cs typeface="Times New Roman" pitchFamily="18" charset="0"/>
                <a:sym typeface="Arial"/>
              </a:rPr>
              <a:t>. Задача посредника – проанализировать высказывания сторон на предмет соответствия выработанным ранее критериям. </a:t>
            </a:r>
          </a:p>
          <a:p>
            <a:pPr lvl="0" algn="just" rtl="0">
              <a:spcBef>
                <a:spcPts val="0"/>
              </a:spcBef>
              <a:spcAft>
                <a:spcPts val="1100"/>
              </a:spcAft>
              <a:buNone/>
            </a:pPr>
            <a:r>
              <a:rPr lang="ru" sz="1800" dirty="0">
                <a:solidFill>
                  <a:srgbClr val="525252"/>
                </a:solidFill>
                <a:highlight>
                  <a:srgbClr val="F9F9F9"/>
                </a:highlight>
                <a:latin typeface="Times New Roman" pitchFamily="18" charset="0"/>
                <a:ea typeface="Arial"/>
                <a:cs typeface="Times New Roman" pitchFamily="18" charset="0"/>
                <a:sym typeface="Arial"/>
              </a:rPr>
              <a:t>   Пути решения могут привести к желательному прогнозу, к соблюдению интересов обеих сторон или к возникновению обстоятельств, препятствующих разрешению спора.</a:t>
            </a:r>
          </a:p>
          <a:p>
            <a:pPr lvl="0" algn="just" rtl="0">
              <a:spcBef>
                <a:spcPts val="0"/>
              </a:spcBef>
              <a:spcAft>
                <a:spcPts val="1100"/>
              </a:spcAft>
              <a:buNone/>
            </a:pPr>
            <a:r>
              <a:rPr lang="ru" sz="1800" dirty="0">
                <a:solidFill>
                  <a:srgbClr val="525252"/>
                </a:solidFill>
                <a:highlight>
                  <a:srgbClr val="F9F9F9"/>
                </a:highlight>
                <a:latin typeface="Times New Roman" pitchFamily="18" charset="0"/>
                <a:ea typeface="Arial"/>
                <a:cs typeface="Times New Roman" pitchFamily="18" charset="0"/>
                <a:sym typeface="Arial"/>
              </a:rPr>
              <a:t> Посредник помогает сторонам конфликта </a:t>
            </a:r>
            <a:r>
              <a:rPr lang="ru" sz="1800" b="1" i="1" dirty="0">
                <a:solidFill>
                  <a:srgbClr val="525252"/>
                </a:solidFill>
                <a:highlight>
                  <a:srgbClr val="F9F9F9"/>
                </a:highlight>
                <a:latin typeface="Times New Roman" pitchFamily="18" charset="0"/>
                <a:ea typeface="Arial"/>
                <a:cs typeface="Times New Roman" pitchFamily="18" charset="0"/>
                <a:sym typeface="Arial"/>
              </a:rPr>
              <a:t>сформулировать конструктивное решение</a:t>
            </a:r>
            <a:r>
              <a:rPr lang="ru" sz="1800" dirty="0">
                <a:solidFill>
                  <a:srgbClr val="525252"/>
                </a:solidFill>
                <a:highlight>
                  <a:srgbClr val="F9F9F9"/>
                </a:highlight>
                <a:latin typeface="Times New Roman" pitchFamily="18" charset="0"/>
                <a:ea typeface="Arial"/>
                <a:cs typeface="Times New Roman" pitchFamily="18" charset="0"/>
                <a:sym typeface="Arial"/>
              </a:rPr>
              <a:t> или стимулирует их к поиску удовлетворительных предложений методом мозгового штурма.</a:t>
            </a:r>
          </a:p>
          <a:p>
            <a:pPr lvl="0">
              <a:spcBef>
                <a:spcPts val="0"/>
              </a:spcBef>
              <a:buNone/>
            </a:pPr>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104</TotalTime>
  <Words>1892</Words>
  <PresentationFormat>Экран (16:9)</PresentationFormat>
  <Paragraphs>97</Paragraphs>
  <Slides>23</Slides>
  <Notes>23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23</vt:i4>
      </vt:variant>
    </vt:vector>
  </HeadingPairs>
  <TitlesOfParts>
    <vt:vector size="32" baseType="lpstr">
      <vt:lpstr>Arial</vt:lpstr>
      <vt:lpstr>Times New Roman</vt:lpstr>
      <vt:lpstr>Lucida Sans Unicode</vt:lpstr>
      <vt:lpstr>Wingdings 3</vt:lpstr>
      <vt:lpstr>Calibri</vt:lpstr>
      <vt:lpstr>Verdana</vt:lpstr>
      <vt:lpstr>Wingdings 2</vt:lpstr>
      <vt:lpstr>Nunito</vt:lpstr>
      <vt:lpstr>Открытая</vt:lpstr>
      <vt:lpstr> "Служба школьной медиации:  истоки и методики". </vt:lpstr>
      <vt:lpstr> История медиации По мнению Аристотеля (V — IV вв. до н. э.)., конфликты возникают там, где государство нарушает общие принципы распределения благ. Философ утверждал, что источники распрей заключаются в чрезмерном возвышении одних и унижении других. В VI в. до н.э древний мыслитель Конфуций полагал, что конфликты порождаются неравенством и непохожестью людей. В VII–IV вв. до н. э. древнегреческие философы  Платон и Геродот считали, что отношения между людьми должны быть бесконфликтными. По мнению Платона, некогда существовал «золотой век», когда «люди любили друг друга и относились друг к другу доброжелательно». В таком социальном конфликте, как война философ видел величайшее зло. </vt:lpstr>
      <vt:lpstr>В XIX и XX вв. свою лепту в развитие конфликтологии внесли многие философы, социологи, психологи, такие как З. Фрейд, Э. Фромм, У. Макдаугалл, К. Лоренц и др. Первые попытки решить спор с помощью третьих лиц совершали  древние иудеи.  В Китае и Японии «техника переговоров»  использовалась для урегулирования социальных отношений. В античной Греции – для урегулирования конфликтов между городами - государствами. В африканских племенах конфликты разрешались и разрешаются с помощью авторитетного лица, которому все доверяют. </vt:lpstr>
      <vt:lpstr>Слайд 4</vt:lpstr>
      <vt:lpstr> </vt:lpstr>
      <vt:lpstr>Стадии медиации  Стадия 1: доверительная  </vt:lpstr>
      <vt:lpstr>Слайд 7</vt:lpstr>
      <vt:lpstr>Стадия 2. Аналитическая. </vt:lpstr>
      <vt:lpstr>Стадия 3. Альтернативная. </vt:lpstr>
      <vt:lpstr>Стадия 4. Переговорная. </vt:lpstr>
      <vt:lpstr>Стадия 5. Итоговая. </vt:lpstr>
      <vt:lpstr>Слайд 12</vt:lpstr>
      <vt:lpstr>Стадия 6: подписание медиативного соглашения </vt:lpstr>
      <vt:lpstr>Стадия 7: исполнение медиативного соглашения</vt:lpstr>
      <vt:lpstr>Принцип нейтральности и медиативные методы  </vt:lpstr>
      <vt:lpstr> “Активное слушание”</vt:lpstr>
      <vt:lpstr>Петля понимания (ПП). </vt:lpstr>
      <vt:lpstr>Обобщение (резюмирование)</vt:lpstr>
      <vt:lpstr>Перефразирование </vt:lpstr>
      <vt:lpstr>Техника задавания вопросов. </vt:lpstr>
      <vt:lpstr>Рефрейминг.</vt:lpstr>
      <vt:lpstr>“Верхушка айсберга”</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"Служба школьной медиации:  истоки и методики". </dc:title>
  <cp:lastModifiedBy>SPUTNIK26</cp:lastModifiedBy>
  <cp:revision>14</cp:revision>
  <dcterms:modified xsi:type="dcterms:W3CDTF">2023-04-12T15:46:28Z</dcterms:modified>
</cp:coreProperties>
</file>