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27" r:id="rId2"/>
  </p:sldMasterIdLst>
  <p:notesMasterIdLst>
    <p:notesMasterId r:id="rId22"/>
  </p:notesMasterIdLst>
  <p:sldIdLst>
    <p:sldId id="402" r:id="rId3"/>
    <p:sldId id="381" r:id="rId4"/>
    <p:sldId id="331" r:id="rId5"/>
    <p:sldId id="389" r:id="rId6"/>
    <p:sldId id="410" r:id="rId7"/>
    <p:sldId id="406" r:id="rId8"/>
    <p:sldId id="414" r:id="rId9"/>
    <p:sldId id="407" r:id="rId10"/>
    <p:sldId id="335" r:id="rId11"/>
    <p:sldId id="339" r:id="rId12"/>
    <p:sldId id="384" r:id="rId13"/>
    <p:sldId id="385" r:id="rId14"/>
    <p:sldId id="386" r:id="rId15"/>
    <p:sldId id="387" r:id="rId16"/>
    <p:sldId id="424" r:id="rId17"/>
    <p:sldId id="383" r:id="rId18"/>
    <p:sldId id="390" r:id="rId19"/>
    <p:sldId id="419" r:id="rId20"/>
    <p:sldId id="41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 varScale="1">
        <p:scale>
          <a:sx n="85" d="100"/>
          <a:sy n="85" d="100"/>
        </p:scale>
        <p:origin x="14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13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78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957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50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05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92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63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565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63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18</a:t>
            </a:fld>
            <a:endParaRPr lang="ru-RU" altLang="ru-RU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26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1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42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2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87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08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0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946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88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0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049815"/>
            <a:ext cx="77035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приёма в 1 класс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3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539551" y="242173"/>
            <a:ext cx="7750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1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 </a:t>
            </a:r>
            <a:endParaRPr lang="ru-RU" sz="2000" b="1" dirty="0" smtClean="0">
              <a:solidFill>
                <a:srgbClr val="9A2F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327117"/>
            <a:ext cx="8639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295"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общеобразовательное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бюджетное</a:t>
            </a:r>
          </a:p>
          <a:p>
            <a:pPr marL="201295"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учреждение гимназия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5 города Сочи имени Героя Советского Союза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1295"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Туренко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Евгения Георгиевича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24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79388" y="1196976"/>
            <a:ext cx="8785225" cy="437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только в одну образовательную организацию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при получении приглашения из нескольких ОО родителям необходимо определиться с выбором школы;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родителями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соответствии с графиком приема документов;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случае неявки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(законного представителя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организации.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2"/>
          <p:cNvSpPr>
            <a:spLocks noChangeArrowheads="1"/>
          </p:cNvSpPr>
          <p:nvPr/>
        </p:nvSpPr>
        <p:spPr bwMode="auto">
          <a:xfrm>
            <a:off x="468313" y="1636713"/>
            <a:ext cx="85693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рождении ребенка;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 ребенка по месту жительства (форма № 8);  или по месту пребывания на закреплённой территории(форма № 3); или документ, содержащий сведения о регистрации ребёнка по месту жительства или по месту пребывания на закреплённой территории;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паспорт одного из родителей (законных представителей) с отметкой о регистрации по месту жительства;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СНИЛС, ИНН ребёнка </a:t>
            </a:r>
          </a:p>
          <a:p>
            <a:pPr indent="114300">
              <a:buFont typeface="Wingdings" pitchFamily="2" charset="2"/>
              <a:buChar char="ü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249363" y="908050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следующие документы:</a:t>
            </a:r>
          </a:p>
        </p:txBody>
      </p:sp>
      <p:sp>
        <p:nvSpPr>
          <p:cNvPr id="67587" name="Прямоугольник 1"/>
          <p:cNvSpPr>
            <a:spLocks noChangeArrowheads="1"/>
          </p:cNvSpPr>
          <p:nvPr/>
        </p:nvSpPr>
        <p:spPr bwMode="auto">
          <a:xfrm>
            <a:off x="1908175" y="217488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 для приема в 1 класс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</a:t>
            </a:r>
            <a:b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проживание ребенка на закрепленной территории</a:t>
            </a:r>
            <a:r>
              <a:rPr lang="ru-RU" sz="3200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0" y="1484313"/>
            <a:ext cx="87852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785786" y="1000109"/>
            <a:ext cx="821537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жительства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пребывания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</a:p>
          <a:p>
            <a:pPr indent="114300" algn="just">
              <a:buFont typeface="Wingdings" pitchFamily="2" charset="2"/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№ 3);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одного из родителей (законных представителей) с отметкой о регистрации по месту жительства;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справка о регистрации по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(равнозначно выписка из домовой книги) с 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один из перечисленных документов.</a:t>
            </a:r>
          </a:p>
          <a:p>
            <a:pPr indent="114300" algn="ctr" eaLnBrk="0" hangingPunct="0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188913"/>
            <a:ext cx="8785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Принятие решения о приеме </a:t>
            </a:r>
            <a:b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     или </a:t>
            </a: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об отказе в приеме в первый класс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68313" y="1557338"/>
            <a:ext cx="81359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Зачисление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первый класс образовательной организации оформляется приказом в течение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3 рабочих дней после завершения приема заявлений (30.06 текущего года)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2-ом этапе – через 5  рабочих дней после приёма оригиналов документов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принятии решения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 отказе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зачислении должностное лицо образовательной организации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течение 3 рабочих дней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после принятия такого решения направляет родителю уведомление об отказе в зачислении.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250825" y="188913"/>
            <a:ext cx="8534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                Основания </a:t>
            </a: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для  отказа в приёме документов 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179388" y="1357298"/>
            <a:ext cx="86058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лица, не относящегося к категории заявителей;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свободных мест в образовательной организации;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456" y="516391"/>
            <a:ext cx="5541999" cy="75236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Обновлённые стандарты ФГОС</a:t>
            </a:r>
            <a: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77065"/>
            <a:ext cx="84249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в каждой школе РФ начали действовать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обновлённых ФГОС сформулированы максимально конкретные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предметам всей школьной программы соответствующего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 позволяющие ответить на вопросы: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конкретно школьник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знать, чем овладеет и что освоит.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Расширена вариативность выбора. Наряду с привычными механизмами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у школы появляется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разрабатывать и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программы углубленного изучения отдельных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редметов.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5" y="260649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otradnyj-sosh.rnd.eduru.ru/media/2022/05/20/1297936377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437112"/>
            <a:ext cx="3816424" cy="23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-100" dirty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+mn-cs"/>
              </a:rPr>
              <a:t>Цель  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770188"/>
            <a:ext cx="7921625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Candara" pitchFamily="34" charset="0"/>
                <a:cs typeface="+mn-cs"/>
              </a:rPr>
              <a:t>	</a:t>
            </a: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творческого, социально-активного человека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979613" y="390525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Рисунок 7" descr="https://prezentacii.org/upload/cloud/18/09/72477/images/screen1.jpg"/>
          <p:cNvPicPr>
            <a:picLocks noChangeAspect="1" noChangeArrowheads="1"/>
          </p:cNvPicPr>
          <p:nvPr/>
        </p:nvPicPr>
        <p:blipFill>
          <a:blip r:embed="rId3"/>
          <a:srcRect l="11546" t="45969" r="13557" b="23018"/>
          <a:stretch>
            <a:fillRect/>
          </a:stretch>
        </p:blipFill>
        <p:spPr bwMode="auto">
          <a:xfrm>
            <a:off x="2484438" y="1268413"/>
            <a:ext cx="4319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500" y="115888"/>
            <a:ext cx="87122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4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разбираются как в содержании, так и в требованиях программы; 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74754" name="Picture 5" descr="Att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713288"/>
            <a:ext cx="1308100" cy="154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5" name="Picture 5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286375"/>
            <a:ext cx="993775" cy="134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6" name="Picture 5" descr="Attach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641850"/>
            <a:ext cx="1135063" cy="155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7" name="Picture 5" descr="Attach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5357813"/>
            <a:ext cx="92075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8" name="Picture 17" descr="C:\Documents and Settings\KNovitskaya\Рабочий стол\НОВАЯ ШР\Моро\1 класс\Moro_1_1+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14875"/>
            <a:ext cx="1244600" cy="1579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9" name="Picture 19" descr="&amp;Ucy;&amp;chcy;&amp;iecy;&amp;bcy;&amp;ncy;&amp;icy;&amp;kcy;&amp;icy; &amp;dcy;&amp;lcy;&amp;yacy; 1 &amp;kcy;&amp;lcy;&amp;acy;&amp;scy;&amp;scy;&amp;acy; - &amp;SHcy;&amp;kcy;&amp;ocy;&amp;lcy;&amp;acy; &amp;Rcy;&amp;ocy;&amp;scy;&amp;scy;&amp;icy;&amp;icy; - &amp;Kcy;&amp;acy;&amp;rcy;&amp;tcy;&amp;icy;&amp;ncy;&amp;kcy;&amp;icy; &amp;pcy;&amp;ocy; &amp;pcy;&amp;iecy;&amp;dcy;&amp;acy;&amp;gcy;&amp;ocy;&amp;gcy;&amp;icy;&amp;kcy;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75"/>
            <a:ext cx="900113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0" name="Picture 5" descr="Attach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4716463"/>
            <a:ext cx="1143000" cy="159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1" name="Picture 5" descr="Attach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63" y="5286375"/>
            <a:ext cx="914400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2" name="Picture 13" descr="http://www.prosv.ru/Attachment.aspx?Id=107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643438"/>
            <a:ext cx="1243012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3" name="Picture 15" descr="&amp;Rcy;&amp;ucy;&amp;scy;&amp;scy;&amp;kcy;&amp;icy;&amp;jcy; &amp;yacy;&amp;zcy;&amp;ycy;&amp;kcy;, 1 &amp;kcy;&amp;lcy;&amp;acy;&amp;scy;&amp;scy;, &amp;Rcy;&amp;acy;&amp;bcy;&amp;ocy;&amp;chcy;&amp;acy;&amp;yacy; &amp;tcy;&amp;iecy;&amp;tcy;&amp;rcy;&amp;acy;&amp;dcy;&amp;softcy;, &amp;Kcy;&amp;acy;&amp;ncy;&amp;acy;&amp;kcy;&amp;icy;&amp;ncy;&amp;acy; &amp;Vcy;.&amp;Pcy;., &amp;Gcy;&amp;ocy;&amp;rcy;&amp;iecy;&amp;tscy;&amp;kcy;&amp;icy;&amp;jcy; &amp;Vcy;.&amp;Gcy;., 2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15275" y="5126038"/>
            <a:ext cx="944563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181600"/>
          </a:xfrm>
          <a:extLst/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sz="2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5003800" y="1916113"/>
            <a:ext cx="325438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  <a:extLst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длятся - 35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минут,</a:t>
            </a:r>
            <a:endParaRPr lang="en-US" altLang="ru-RU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704850"/>
            <a:ext cx="7413699" cy="708025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</a:t>
            </a: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осуществляется:</a:t>
            </a: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1158875" y="223838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Способы подачи заявлений</a:t>
            </a:r>
          </a:p>
        </p:txBody>
      </p:sp>
      <p:pic>
        <p:nvPicPr>
          <p:cNvPr id="15" name="Рисунок 14" descr="2024-02-11_21-29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14488"/>
            <a:ext cx="7149530" cy="4786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539750" y="260350"/>
            <a:ext cx="79930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endParaRPr lang="en-US" sz="2800" b="1" dirty="0">
              <a:solidFill>
                <a:srgbClr val="84360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подачи электронного заявления через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портал «Государственные и муниципальные </a:t>
            </a:r>
            <a:r>
              <a:rPr lang="ru-RU" sz="2400" b="1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услуги»</a:t>
            </a:r>
            <a:endParaRPr lang="en-US" sz="2400" b="1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827088" y="2492375"/>
            <a:ext cx="788511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что 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на Портале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электронного заявления необходимо заранее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EC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«Многофункциональный центр предоставления государственных и муниципальных услуг» -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заявление заполняется специалистами МФЦ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EC1E0E"/>
                </a:solidFill>
              </a:rPr>
              <a:t>              </a:t>
            </a:r>
            <a:endParaRPr lang="ru-RU" sz="2400" b="1" dirty="0">
              <a:solidFill>
                <a:srgbClr val="EC1E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476250"/>
            <a:ext cx="7707312" cy="14287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Особенности подачи </a:t>
            </a:r>
            <a: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электронного заявления через МФЦ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700213"/>
            <a:ext cx="7775575" cy="417671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/>
              <a:t>    </a:t>
            </a:r>
            <a:r>
              <a:rPr lang="ru-RU" sz="2400" b="1" smtClean="0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Родитель (законный представитель) предоставляет следующие документы: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гражданина;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Оригинал свидетельства о рождении ребёнка или документ, подтверждающий родство заявителя.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81375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3"/>
          <p:cNvSpPr>
            <a:spLocks noChangeArrowheads="1"/>
          </p:cNvSpPr>
          <p:nvPr/>
        </p:nvSpPr>
        <p:spPr bwMode="auto">
          <a:xfrm>
            <a:off x="1763713" y="358775"/>
            <a:ext cx="67675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 dirty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1116013" y="5056188"/>
            <a:ext cx="763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__________________________________________________________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0000" y="876300"/>
            <a:ext cx="7272338" cy="256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этап ( 01апреля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- 30 июня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подача заявлений гражданами, чьи дети имеют преимущественное право при приеме в образовательную организацию (региональная и федеральная льгота) и дети проживающие на закреплённой территории.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777162" cy="95885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Категории детей, имеющих преимущественное право при зачислении в 1 класс</a:t>
            </a:r>
            <a:b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900113" y="1196975"/>
            <a:ext cx="8208962" cy="446405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военнослужащих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(Федеральный закон от 27.05.1998 № 76-ФЗ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 статусе военнослужащих» ст. 19 п. 6)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сотрудников полиции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(Федеральный закон от 07.02.2011 № 3-ФЗ «О полиции» ст. 46 п. 6)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сотрудников некоторых органов исполнительной власти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Полнородные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неполнородные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брат и (или) сестра, которые обучаются в данной общеобразовательной организации (ФЗ от 02.07.2021 №310-ФЗ «О внесении изменений в ст.54 Семейного кодекса РФ и ст.36и 67 ФЗ «Об образовании в РФ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1692275" y="1484313"/>
            <a:ext cx="7200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этап (с 06 июля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05 сентября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подача заявлений гражданами, чьи дети </a:t>
            </a: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проживают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закрепленной территории 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1187450" y="3500438"/>
            <a:ext cx="727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приёма – 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свободных мест!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Прямоугольник 3"/>
          <p:cNvSpPr>
            <a:spLocks noChangeArrowheads="1"/>
          </p:cNvSpPr>
          <p:nvPr/>
        </p:nvSpPr>
        <p:spPr bwMode="auto">
          <a:xfrm>
            <a:off x="1692275" y="417513"/>
            <a:ext cx="67675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8775" y="1196975"/>
            <a:ext cx="8426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dirty="0">
                <a:latin typeface="Sylfaen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после получения родителем       приглашения в образовательную организацию с указанием даты и времени приема документов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следующие сроки: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– не ранее 30 дней с даты начала приема,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позднее  30 июня текущего года;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начала приема,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 30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подачи заявления;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Дата и время подачи заявления не имеет значения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1038</Words>
  <Application>Microsoft Office PowerPoint</Application>
  <PresentationFormat>Экран (4:3)</PresentationFormat>
  <Paragraphs>147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SimSun</vt:lpstr>
      <vt:lpstr>SimSun-ExtB</vt:lpstr>
      <vt:lpstr>Arial</vt:lpstr>
      <vt:lpstr>ArialMT</vt:lpstr>
      <vt:lpstr>Calibri</vt:lpstr>
      <vt:lpstr>Candara</vt:lpstr>
      <vt:lpstr>Century Gothic</vt:lpstr>
      <vt:lpstr>Sylfaen</vt:lpstr>
      <vt:lpstr>Times New Roman</vt:lpstr>
      <vt:lpstr>Wingdings</vt:lpstr>
      <vt:lpstr>Wingdings 3</vt:lpstr>
      <vt:lpstr>Легкий дым</vt:lpstr>
      <vt:lpstr>2_Легкий дым</vt:lpstr>
      <vt:lpstr>Презентация PowerPoint</vt:lpstr>
      <vt:lpstr>Презентация PowerPoint</vt:lpstr>
      <vt:lpstr>Презентация PowerPoint</vt:lpstr>
      <vt:lpstr>Особенности подачи   электронного заявления через МФЦ</vt:lpstr>
      <vt:lpstr>Презентация PowerPoint</vt:lpstr>
      <vt:lpstr>Презентация PowerPoint</vt:lpstr>
      <vt:lpstr>Категории детей, имеющих преимущественное право при зачислении в 1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Обновлённые стандарты ФГОС </vt:lpstr>
      <vt:lpstr>Презентация PowerPoint</vt:lpstr>
      <vt:lpstr>Презентация PowerPoint</vt:lpstr>
      <vt:lpstr>Предметы  учебного  плана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2024-03-01T19:26:56Z</dcterms:modified>
</cp:coreProperties>
</file>